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9" r:id="rId2"/>
    <p:sldId id="262" r:id="rId3"/>
    <p:sldId id="263" r:id="rId4"/>
    <p:sldId id="260" r:id="rId5"/>
    <p:sldId id="295" r:id="rId6"/>
    <p:sldId id="264" r:id="rId7"/>
    <p:sldId id="266" r:id="rId8"/>
    <p:sldId id="267" r:id="rId9"/>
    <p:sldId id="268" r:id="rId10"/>
    <p:sldId id="276" r:id="rId11"/>
    <p:sldId id="272" r:id="rId12"/>
    <p:sldId id="277" r:id="rId13"/>
    <p:sldId id="270" r:id="rId14"/>
    <p:sldId id="274" r:id="rId15"/>
    <p:sldId id="269" r:id="rId16"/>
    <p:sldId id="279" r:id="rId17"/>
    <p:sldId id="280" r:id="rId18"/>
    <p:sldId id="281" r:id="rId19"/>
    <p:sldId id="282" r:id="rId20"/>
    <p:sldId id="283" r:id="rId21"/>
    <p:sldId id="296" r:id="rId22"/>
    <p:sldId id="284" r:id="rId23"/>
    <p:sldId id="285" r:id="rId24"/>
    <p:sldId id="286" r:id="rId25"/>
    <p:sldId id="288" r:id="rId26"/>
    <p:sldId id="292" r:id="rId27"/>
    <p:sldId id="291" r:id="rId28"/>
    <p:sldId id="294" r:id="rId29"/>
    <p:sldId id="289" r:id="rId30"/>
    <p:sldId id="297" r:id="rId31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32"/>
      <p:bold r:id="rId33"/>
    </p:embeddedFont>
    <p:embeddedFont>
      <p:font typeface="DX시인과나" panose="02020600000000000000" pitchFamily="18" charset="-127"/>
      <p:regular r:id="rId34"/>
    </p:embeddedFont>
    <p:embeddedFont>
      <p:font typeface="Cambria Math" panose="02040503050406030204" pitchFamily="18" charset="0"/>
      <p:regular r:id="rId35"/>
    </p:embeddedFont>
    <p:embeddedFont>
      <p:font typeface="210 맨발의청춘 R" panose="02020603020101020101" pitchFamily="18" charset="-127"/>
      <p:regular r:id="rId36"/>
    </p:embeddedFont>
    <p:embeddedFont>
      <p:font typeface="210 맨발의청춘 L" panose="02020603020101020101" pitchFamily="18" charset="-127"/>
      <p:regular r:id="rId37"/>
    </p:embeddedFont>
    <p:embeddedFont>
      <p:font typeface="Calibri Light" panose="020F0302020204030204" pitchFamily="34" charset="0"/>
      <p:regular r:id="rId38"/>
      <p:italic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조선일보명조" panose="02030304000000000000" pitchFamily="18" charset="-127"/>
      <p:regular r:id="rId44"/>
    </p:embeddedFont>
    <p:embeddedFont>
      <p:font typeface="더페이스샵 잉크립퀴드체" panose="03050503000000000000" pitchFamily="66" charset="-127"/>
      <p:regular r:id="rId45"/>
    </p:embeddedFont>
    <p:embeddedFont>
      <p:font typeface="나눔바른고딕" panose="020B0603020101020101" pitchFamily="50" charset="-127"/>
      <p:regular r:id="rId46"/>
      <p:bold r:id="rId47"/>
    </p:embeddedFont>
    <p:embeddedFont>
      <p:font typeface="나눔스퀘어라운드 Regular" panose="020B0600000101010101" pitchFamily="50" charset="-127"/>
      <p:regular r:id="rId4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" id="{E3C02EA0-28F5-4D5E-B918-CF4F7842B052}">
          <p14:sldIdLst>
            <p14:sldId id="259"/>
            <p14:sldId id="262"/>
          </p14:sldIdLst>
        </p14:section>
        <p14:section name="과제 개요" id="{D1863D5C-B3A8-47A7-9C2D-9870D27625E0}">
          <p14:sldIdLst>
            <p14:sldId id="263"/>
            <p14:sldId id="260"/>
            <p14:sldId id="295"/>
            <p14:sldId id="264"/>
            <p14:sldId id="266"/>
            <p14:sldId id="267"/>
            <p14:sldId id="268"/>
            <p14:sldId id="276"/>
            <p14:sldId id="272"/>
            <p14:sldId id="277"/>
            <p14:sldId id="270"/>
            <p14:sldId id="274"/>
            <p14:sldId id="269"/>
            <p14:sldId id="279"/>
            <p14:sldId id="280"/>
            <p14:sldId id="281"/>
            <p14:sldId id="282"/>
            <p14:sldId id="283"/>
            <p14:sldId id="296"/>
            <p14:sldId id="284"/>
            <p14:sldId id="285"/>
            <p14:sldId id="286"/>
            <p14:sldId id="288"/>
          </p14:sldIdLst>
        </p14:section>
        <p14:section name="제목 없는 구역" id="{1E9CC9B0-559C-4FFE-A2A4-B24559A92945}">
          <p14:sldIdLst>
            <p14:sldId id="292"/>
            <p14:sldId id="291"/>
            <p14:sldId id="294"/>
            <p14:sldId id="289"/>
            <p14:sldId id="2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6A9"/>
    <a:srgbClr val="48332D"/>
    <a:srgbClr val="33322E"/>
    <a:srgbClr val="F8B62E"/>
    <a:srgbClr val="FFF4E7"/>
    <a:srgbClr val="E6E6E6"/>
    <a:srgbClr val="EED0AA"/>
    <a:srgbClr val="FDD44B"/>
    <a:srgbClr val="68842B"/>
    <a:srgbClr val="4CA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88" autoAdjust="0"/>
    <p:restoredTop sz="94660"/>
  </p:normalViewPr>
  <p:slideViewPr>
    <p:cSldViewPr snapToGrid="0" showGuides="1">
      <p:cViewPr>
        <p:scale>
          <a:sx n="85" d="100"/>
          <a:sy n="85" d="100"/>
        </p:scale>
        <p:origin x="1402" y="29"/>
      </p:cViewPr>
      <p:guideLst>
        <p:guide orient="horz" pos="218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3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58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5021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870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62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099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235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420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1385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48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130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79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E56EB-DF4E-4822-BB6C-CAC5FE090740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D5CB1-904C-47E1-AA9E-0749DD0E7B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26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11" Type="http://schemas.openxmlformats.org/officeDocument/2006/relationships/image" Target="../media/image34.svg"/><Relationship Id="rId5" Type="http://schemas.openxmlformats.org/officeDocument/2006/relationships/image" Target="../media/image28.sv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0E6ABD9-34B2-42A8-BE88-C3DFB05C8541}"/>
              </a:ext>
            </a:extLst>
          </p:cNvPr>
          <p:cNvSpPr/>
          <p:nvPr/>
        </p:nvSpPr>
        <p:spPr>
          <a:xfrm>
            <a:off x="-1337481" y="-248055"/>
            <a:ext cx="12157879" cy="7354110"/>
          </a:xfrm>
          <a:prstGeom prst="rect">
            <a:avLst/>
          </a:prstGeom>
          <a:solidFill>
            <a:srgbClr val="46312C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E450F9-D28E-4263-8231-C26D6219858D}"/>
              </a:ext>
            </a:extLst>
          </p:cNvPr>
          <p:cNvSpPr txBox="1"/>
          <p:nvPr/>
        </p:nvSpPr>
        <p:spPr>
          <a:xfrm>
            <a:off x="2297460" y="3003324"/>
            <a:ext cx="4549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회귀분석</a:t>
            </a:r>
            <a:r>
              <a:rPr lang="ko-KR" altLang="en-US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FDB8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을 활용한</a:t>
            </a:r>
            <a:endParaRPr lang="en-US" altLang="ko-KR" sz="28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FFDB84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조선일보명조" panose="02030304000000000000" pitchFamily="18" charset="-127"/>
            </a:endParaRPr>
          </a:p>
          <a:p>
            <a:pPr algn="ctr"/>
            <a:r>
              <a:rPr lang="ko-KR" altLang="en-US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FDB8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 </a:t>
            </a:r>
            <a:r>
              <a:rPr lang="ko-KR" altLang="en-US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쌀 가격 예측 모델</a:t>
            </a:r>
            <a:r>
              <a:rPr lang="ko-KR" altLang="en-US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FDB8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 개선</a:t>
            </a:r>
          </a:p>
        </p:txBody>
      </p:sp>
      <p:pic>
        <p:nvPicPr>
          <p:cNvPr id="2050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D00B4045-D4B9-44EC-B095-7991606D1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36576" y="-2890838"/>
            <a:ext cx="5715000" cy="578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D05AC80-0D9A-4DA7-AF99-84E2F8B5E5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348" y="1278020"/>
            <a:ext cx="1725304" cy="172530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CD1BA7B-6CD0-4D89-9382-EE2AFFD5A42E}"/>
              </a:ext>
            </a:extLst>
          </p:cNvPr>
          <p:cNvSpPr txBox="1"/>
          <p:nvPr/>
        </p:nvSpPr>
        <p:spPr>
          <a:xfrm>
            <a:off x="0" y="73152"/>
            <a:ext cx="2912977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빅데이터 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C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반 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3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차 프로젝트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_ </a:t>
            </a:r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고재형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 멘토님</a:t>
            </a:r>
            <a:endParaRPr lang="en-US" altLang="ko-KR" sz="14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ea typeface="나눔스퀘어라운드 Regular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050F3B-E400-4E67-8293-2AE70566C21B}"/>
              </a:ext>
            </a:extLst>
          </p:cNvPr>
          <p:cNvSpPr txBox="1"/>
          <p:nvPr/>
        </p:nvSpPr>
        <p:spPr>
          <a:xfrm>
            <a:off x="5622204" y="5154304"/>
            <a:ext cx="3078150" cy="615553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r"/>
            <a:r>
              <a:rPr lang="en-US" altLang="ko-KR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A</a:t>
            </a:r>
            <a:r>
              <a:rPr lang="ko-KR" altLang="en-US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팀 </a:t>
            </a:r>
            <a:r>
              <a:rPr lang="en-US" altLang="ko-KR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ECONOMY (</a:t>
            </a:r>
            <a:r>
              <a:rPr lang="ko-KR" altLang="en-US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최소비용 최대효율</a:t>
            </a:r>
            <a:r>
              <a:rPr lang="en-US" altLang="ko-KR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)</a:t>
            </a:r>
          </a:p>
          <a:p>
            <a:pPr algn="r"/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강호영</a:t>
            </a:r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 </a:t>
            </a:r>
            <a:r>
              <a:rPr lang="ko-KR" altLang="en-US" sz="16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김효신</a:t>
            </a:r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 문정연 주상훈</a:t>
            </a:r>
            <a:endParaRPr lang="en-US" altLang="ko-KR" sz="16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ea typeface="나눔스퀘어라운드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4597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pic>
        <p:nvPicPr>
          <p:cNvPr id="3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0E8CC7C9-BEFC-4AB8-B0CB-B58C90C5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360" y="885800"/>
            <a:ext cx="1793352" cy="18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49048" y="391493"/>
            <a:ext cx="4363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2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문제정의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5DE0C80-28F9-4E7E-A6E0-B9B321FE0DA5}"/>
              </a:ext>
            </a:extLst>
          </p:cNvPr>
          <p:cNvSpPr/>
          <p:nvPr/>
        </p:nvSpPr>
        <p:spPr>
          <a:xfrm>
            <a:off x="1621850" y="4194583"/>
            <a:ext cx="1665514" cy="1665514"/>
          </a:xfrm>
          <a:prstGeom prst="ellipse">
            <a:avLst/>
          </a:prstGeom>
          <a:blipFill dpi="0" rotWithShape="1">
            <a:blip r:embed="rId3">
              <a:alphaModFix amt="50000"/>
            </a:blip>
            <a:srcRect/>
            <a:stretch>
              <a:fillRect/>
            </a:stretch>
          </a:blip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7CD35CA-8720-4588-9BCA-A980D57BA163}"/>
              </a:ext>
            </a:extLst>
          </p:cNvPr>
          <p:cNvSpPr/>
          <p:nvPr/>
        </p:nvSpPr>
        <p:spPr>
          <a:xfrm>
            <a:off x="3739243" y="4920343"/>
            <a:ext cx="1665514" cy="1665514"/>
          </a:xfrm>
          <a:prstGeom prst="ellipse">
            <a:avLst/>
          </a:prstGeom>
          <a:blipFill dpi="0" rotWithShape="1">
            <a:blip r:embed="rId4">
              <a:alphaModFix amt="50000"/>
            </a:blip>
            <a:srcRect/>
            <a:stretch>
              <a:fillRect l="-5000" t="-1000" r="-5000"/>
            </a:stretch>
          </a:blip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48048058-9DD8-4F7A-A925-FCD25339ADF7}"/>
              </a:ext>
            </a:extLst>
          </p:cNvPr>
          <p:cNvSpPr/>
          <p:nvPr/>
        </p:nvSpPr>
        <p:spPr>
          <a:xfrm>
            <a:off x="5802646" y="4120243"/>
            <a:ext cx="1665514" cy="1665514"/>
          </a:xfrm>
          <a:prstGeom prst="ellipse">
            <a:avLst/>
          </a:prstGeom>
          <a:blipFill>
            <a:blip r:embed="rId5">
              <a:alphaModFix amt="50000"/>
            </a:blip>
            <a:stretch>
              <a:fillRect l="-5000" t="-1000" r="-5000"/>
            </a:stretch>
          </a:blip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2C77DBE-6FEA-44C8-9F39-E05E6762D6D4}"/>
              </a:ext>
            </a:extLst>
          </p:cNvPr>
          <p:cNvSpPr/>
          <p:nvPr/>
        </p:nvSpPr>
        <p:spPr>
          <a:xfrm>
            <a:off x="1690998" y="4696498"/>
            <a:ext cx="1524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쌀 가공 </a:t>
            </a:r>
            <a:endParaRPr lang="en-US" altLang="ko-KR" sz="20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2000" b="1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산업군</a:t>
            </a:r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 종사자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636055B-301B-4869-A6D8-617E7711A3C6}"/>
              </a:ext>
            </a:extLst>
          </p:cNvPr>
          <p:cNvSpPr/>
          <p:nvPr/>
        </p:nvSpPr>
        <p:spPr>
          <a:xfrm>
            <a:off x="3908834" y="5514591"/>
            <a:ext cx="14959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유통업자 </a:t>
            </a:r>
            <a:endParaRPr lang="ko-KR" altLang="en-US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F6DC129-2B4F-4967-AC5D-B62BA577B6C9}"/>
              </a:ext>
            </a:extLst>
          </p:cNvPr>
          <p:cNvSpPr/>
          <p:nvPr/>
        </p:nvSpPr>
        <p:spPr>
          <a:xfrm>
            <a:off x="5987629" y="4537501"/>
            <a:ext cx="12955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해외 농업</a:t>
            </a:r>
            <a:endParaRPr lang="en-US" altLang="ko-KR" sz="2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2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 관계자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A11115E-285F-4896-9D74-F52756E934AE}"/>
              </a:ext>
            </a:extLst>
          </p:cNvPr>
          <p:cNvSpPr/>
          <p:nvPr/>
        </p:nvSpPr>
        <p:spPr>
          <a:xfrm>
            <a:off x="1577863" y="2099827"/>
            <a:ext cx="1665514" cy="1665514"/>
          </a:xfrm>
          <a:prstGeom prst="ellipse">
            <a:avLst/>
          </a:prstGeom>
          <a:blipFill dpi="0" rotWithShape="1">
            <a:blip r:embed="rId6">
              <a:alphaModFix amt="50000"/>
            </a:blip>
            <a:srcRect/>
            <a:stretch>
              <a:fillRect/>
            </a:stretch>
          </a:blip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590978B2-EEA6-4A7D-BAAA-94F2907EF8FE}"/>
              </a:ext>
            </a:extLst>
          </p:cNvPr>
          <p:cNvSpPr/>
          <p:nvPr/>
        </p:nvSpPr>
        <p:spPr>
          <a:xfrm>
            <a:off x="5704284" y="1915885"/>
            <a:ext cx="1665514" cy="1665514"/>
          </a:xfrm>
          <a:prstGeom prst="ellipse">
            <a:avLst/>
          </a:prstGeom>
          <a:blipFill>
            <a:blip r:embed="rId7">
              <a:alphaModFix amt="50000"/>
            </a:blip>
            <a:stretch>
              <a:fillRect l="-5000" t="-1000" r="-5000"/>
            </a:stretch>
          </a:blip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C6A390E-B5B0-439C-8AB2-55862646AFD1}"/>
              </a:ext>
            </a:extLst>
          </p:cNvPr>
          <p:cNvSpPr/>
          <p:nvPr/>
        </p:nvSpPr>
        <p:spPr>
          <a:xfrm>
            <a:off x="2013453" y="2701751"/>
            <a:ext cx="8002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농민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77A15D0-8DF7-4C8F-A489-34679A673FE4}"/>
              </a:ext>
            </a:extLst>
          </p:cNvPr>
          <p:cNvSpPr/>
          <p:nvPr/>
        </p:nvSpPr>
        <p:spPr>
          <a:xfrm>
            <a:off x="6009229" y="2510133"/>
            <a:ext cx="11079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소비자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BDB2214-FF33-417B-9A7A-A07D79BA0E37}"/>
              </a:ext>
            </a:extLst>
          </p:cNvPr>
          <p:cNvCxnSpPr>
            <a:cxnSpLocks/>
          </p:cNvCxnSpPr>
          <p:nvPr/>
        </p:nvCxnSpPr>
        <p:spPr>
          <a:xfrm flipV="1">
            <a:off x="3040740" y="1915885"/>
            <a:ext cx="571046" cy="243909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2A514413-FCC4-444E-9EF5-987B1126DFB5}"/>
              </a:ext>
            </a:extLst>
          </p:cNvPr>
          <p:cNvCxnSpPr>
            <a:cxnSpLocks/>
          </p:cNvCxnSpPr>
          <p:nvPr/>
        </p:nvCxnSpPr>
        <p:spPr>
          <a:xfrm flipH="1">
            <a:off x="3169055" y="2077989"/>
            <a:ext cx="498598" cy="207899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6B08C910-161C-439F-A4C3-98C1D013F63E}"/>
              </a:ext>
            </a:extLst>
          </p:cNvPr>
          <p:cNvCxnSpPr>
            <a:cxnSpLocks/>
          </p:cNvCxnSpPr>
          <p:nvPr/>
        </p:nvCxnSpPr>
        <p:spPr>
          <a:xfrm flipH="1">
            <a:off x="2972927" y="2772255"/>
            <a:ext cx="1066277" cy="1469330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4913DAAC-84DF-4F8A-A6BB-3A61F63A4195}"/>
              </a:ext>
            </a:extLst>
          </p:cNvPr>
          <p:cNvCxnSpPr>
            <a:cxnSpLocks/>
          </p:cNvCxnSpPr>
          <p:nvPr/>
        </p:nvCxnSpPr>
        <p:spPr>
          <a:xfrm flipH="1">
            <a:off x="4466370" y="2940379"/>
            <a:ext cx="1" cy="1895454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E740101B-954E-41FC-BEA7-98E574157B28}"/>
              </a:ext>
            </a:extLst>
          </p:cNvPr>
          <p:cNvCxnSpPr>
            <a:cxnSpLocks/>
          </p:cNvCxnSpPr>
          <p:nvPr/>
        </p:nvCxnSpPr>
        <p:spPr>
          <a:xfrm>
            <a:off x="5478692" y="2047034"/>
            <a:ext cx="278670" cy="196866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F5DC1BE8-3097-4B42-BEE1-5388DC914B1E}"/>
              </a:ext>
            </a:extLst>
          </p:cNvPr>
          <p:cNvCxnSpPr>
            <a:cxnSpLocks/>
          </p:cNvCxnSpPr>
          <p:nvPr/>
        </p:nvCxnSpPr>
        <p:spPr>
          <a:xfrm>
            <a:off x="5117863" y="2771743"/>
            <a:ext cx="869766" cy="1348500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3EAD2EFE-6B33-41E9-BE21-A80B57177E73}"/>
              </a:ext>
            </a:extLst>
          </p:cNvPr>
          <p:cNvCxnSpPr>
            <a:cxnSpLocks/>
          </p:cNvCxnSpPr>
          <p:nvPr/>
        </p:nvCxnSpPr>
        <p:spPr>
          <a:xfrm>
            <a:off x="2200656" y="3845173"/>
            <a:ext cx="0" cy="275070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093829C2-23A4-4BBE-8D85-3ECBDFB4920E}"/>
              </a:ext>
            </a:extLst>
          </p:cNvPr>
          <p:cNvCxnSpPr>
            <a:cxnSpLocks/>
          </p:cNvCxnSpPr>
          <p:nvPr/>
        </p:nvCxnSpPr>
        <p:spPr>
          <a:xfrm>
            <a:off x="3125942" y="3490271"/>
            <a:ext cx="1212789" cy="1343765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F652A25E-0DC2-4FC7-9CBE-B1356F5EE899}"/>
              </a:ext>
            </a:extLst>
          </p:cNvPr>
          <p:cNvCxnSpPr>
            <a:cxnSpLocks/>
          </p:cNvCxnSpPr>
          <p:nvPr/>
        </p:nvCxnSpPr>
        <p:spPr>
          <a:xfrm flipV="1">
            <a:off x="3487611" y="3119146"/>
            <a:ext cx="2158933" cy="38348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BB6083B6-6CB6-451E-A1B2-60F5B0516300}"/>
              </a:ext>
            </a:extLst>
          </p:cNvPr>
          <p:cNvCxnSpPr>
            <a:cxnSpLocks/>
          </p:cNvCxnSpPr>
          <p:nvPr/>
        </p:nvCxnSpPr>
        <p:spPr>
          <a:xfrm>
            <a:off x="3373569" y="3250760"/>
            <a:ext cx="2527056" cy="943823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B8552CE8-B332-4D5A-9A4C-5B312468CCB2}"/>
              </a:ext>
            </a:extLst>
          </p:cNvPr>
          <p:cNvCxnSpPr>
            <a:cxnSpLocks/>
          </p:cNvCxnSpPr>
          <p:nvPr/>
        </p:nvCxnSpPr>
        <p:spPr>
          <a:xfrm flipV="1">
            <a:off x="2325959" y="3845173"/>
            <a:ext cx="13191" cy="262237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EA58506F-166F-490A-A2DD-57D21EC634A0}"/>
              </a:ext>
            </a:extLst>
          </p:cNvPr>
          <p:cNvCxnSpPr>
            <a:cxnSpLocks/>
          </p:cNvCxnSpPr>
          <p:nvPr/>
        </p:nvCxnSpPr>
        <p:spPr>
          <a:xfrm>
            <a:off x="3371695" y="5121854"/>
            <a:ext cx="295958" cy="178165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FA28252D-8E3F-46AD-AD7A-846F4DC90418}"/>
              </a:ext>
            </a:extLst>
          </p:cNvPr>
          <p:cNvCxnSpPr>
            <a:cxnSpLocks/>
          </p:cNvCxnSpPr>
          <p:nvPr/>
        </p:nvCxnSpPr>
        <p:spPr>
          <a:xfrm flipV="1">
            <a:off x="3350255" y="3312536"/>
            <a:ext cx="2354029" cy="1429642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E2900F4F-CA94-43CB-8996-5FCBEA322900}"/>
              </a:ext>
            </a:extLst>
          </p:cNvPr>
          <p:cNvCxnSpPr>
            <a:cxnSpLocks/>
          </p:cNvCxnSpPr>
          <p:nvPr/>
        </p:nvCxnSpPr>
        <p:spPr>
          <a:xfrm flipV="1">
            <a:off x="3373569" y="4397241"/>
            <a:ext cx="2515698" cy="476473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5B8E252D-F603-4A93-B310-253B5FC28D96}"/>
              </a:ext>
            </a:extLst>
          </p:cNvPr>
          <p:cNvCxnSpPr>
            <a:cxnSpLocks/>
          </p:cNvCxnSpPr>
          <p:nvPr/>
        </p:nvCxnSpPr>
        <p:spPr>
          <a:xfrm flipH="1" flipV="1">
            <a:off x="3350255" y="5460194"/>
            <a:ext cx="326616" cy="170542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00B47137-0621-4DD4-8BA4-B938E3752A5F}"/>
              </a:ext>
            </a:extLst>
          </p:cNvPr>
          <p:cNvCxnSpPr>
            <a:cxnSpLocks/>
          </p:cNvCxnSpPr>
          <p:nvPr/>
        </p:nvCxnSpPr>
        <p:spPr>
          <a:xfrm flipH="1" flipV="1">
            <a:off x="3074791" y="3622247"/>
            <a:ext cx="1135780" cy="1235104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3E3A28AB-F540-41AC-952C-BE608F3FA016}"/>
              </a:ext>
            </a:extLst>
          </p:cNvPr>
          <p:cNvCxnSpPr>
            <a:cxnSpLocks/>
          </p:cNvCxnSpPr>
          <p:nvPr/>
        </p:nvCxnSpPr>
        <p:spPr>
          <a:xfrm flipH="1" flipV="1">
            <a:off x="4665985" y="2963362"/>
            <a:ext cx="11646" cy="1870674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FECD2143-BADC-4F15-93D7-BFACAE1126BC}"/>
              </a:ext>
            </a:extLst>
          </p:cNvPr>
          <p:cNvCxnSpPr>
            <a:cxnSpLocks/>
          </p:cNvCxnSpPr>
          <p:nvPr/>
        </p:nvCxnSpPr>
        <p:spPr>
          <a:xfrm flipV="1">
            <a:off x="5353957" y="5075001"/>
            <a:ext cx="403405" cy="178589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7E49066A-4EF7-4469-9D3F-AD0C954573B3}"/>
              </a:ext>
            </a:extLst>
          </p:cNvPr>
          <p:cNvCxnSpPr>
            <a:cxnSpLocks/>
          </p:cNvCxnSpPr>
          <p:nvPr/>
        </p:nvCxnSpPr>
        <p:spPr>
          <a:xfrm flipV="1">
            <a:off x="5111159" y="3336261"/>
            <a:ext cx="720764" cy="1666919"/>
          </a:xfrm>
          <a:prstGeom prst="straightConnector1">
            <a:avLst/>
          </a:prstGeom>
          <a:ln w="19050">
            <a:solidFill>
              <a:srgbClr val="48332D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B046B30E-62F2-4EA5-B3CB-666009203104}"/>
              </a:ext>
            </a:extLst>
          </p:cNvPr>
          <p:cNvCxnSpPr>
            <a:cxnSpLocks/>
          </p:cNvCxnSpPr>
          <p:nvPr/>
        </p:nvCxnSpPr>
        <p:spPr>
          <a:xfrm flipH="1">
            <a:off x="5417914" y="5226909"/>
            <a:ext cx="339448" cy="139022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53085F8E-24A1-41BF-9811-F8DF599AAE5C}"/>
              </a:ext>
            </a:extLst>
          </p:cNvPr>
          <p:cNvCxnSpPr>
            <a:cxnSpLocks/>
          </p:cNvCxnSpPr>
          <p:nvPr/>
        </p:nvCxnSpPr>
        <p:spPr>
          <a:xfrm flipH="1" flipV="1">
            <a:off x="3283817" y="3314771"/>
            <a:ext cx="2605450" cy="939056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C4D34BA5-6596-449B-9A91-5DAF4A4439EE}"/>
              </a:ext>
            </a:extLst>
          </p:cNvPr>
          <p:cNvCxnSpPr>
            <a:cxnSpLocks/>
          </p:cNvCxnSpPr>
          <p:nvPr/>
        </p:nvCxnSpPr>
        <p:spPr>
          <a:xfrm flipH="1">
            <a:off x="3353369" y="4353462"/>
            <a:ext cx="2437120" cy="438600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2F424455-5149-4152-97ED-DAE56B868ED6}"/>
              </a:ext>
            </a:extLst>
          </p:cNvPr>
          <p:cNvCxnSpPr>
            <a:cxnSpLocks/>
          </p:cNvCxnSpPr>
          <p:nvPr/>
        </p:nvCxnSpPr>
        <p:spPr>
          <a:xfrm flipH="1" flipV="1">
            <a:off x="5477061" y="1856386"/>
            <a:ext cx="353976" cy="235606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E88D9465-7C5A-4F7B-9E6A-B1B8EA7B172E}"/>
              </a:ext>
            </a:extLst>
          </p:cNvPr>
          <p:cNvCxnSpPr>
            <a:cxnSpLocks/>
          </p:cNvCxnSpPr>
          <p:nvPr/>
        </p:nvCxnSpPr>
        <p:spPr>
          <a:xfrm>
            <a:off x="6537041" y="3649497"/>
            <a:ext cx="0" cy="434195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6808DD7C-3100-423E-BE57-EFBB09915726}"/>
              </a:ext>
            </a:extLst>
          </p:cNvPr>
          <p:cNvCxnSpPr>
            <a:cxnSpLocks/>
          </p:cNvCxnSpPr>
          <p:nvPr/>
        </p:nvCxnSpPr>
        <p:spPr>
          <a:xfrm flipV="1">
            <a:off x="6635402" y="3640286"/>
            <a:ext cx="0" cy="437875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화살표 연결선 100">
            <a:extLst>
              <a:ext uri="{FF2B5EF4-FFF2-40B4-BE49-F238E27FC236}">
                <a16:creationId xmlns:a16="http://schemas.microsoft.com/office/drawing/2014/main" id="{F430E406-9AE4-49FD-9AF1-5EE054176877}"/>
              </a:ext>
            </a:extLst>
          </p:cNvPr>
          <p:cNvCxnSpPr>
            <a:cxnSpLocks/>
          </p:cNvCxnSpPr>
          <p:nvPr/>
        </p:nvCxnSpPr>
        <p:spPr>
          <a:xfrm flipV="1">
            <a:off x="5263559" y="3488661"/>
            <a:ext cx="720764" cy="1666919"/>
          </a:xfrm>
          <a:prstGeom prst="straightConnector1">
            <a:avLst/>
          </a:prstGeom>
          <a:ln w="19050">
            <a:solidFill>
              <a:srgbClr val="48332D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688876D5-6773-4702-8F8A-4EF2E79C6AA5}"/>
              </a:ext>
            </a:extLst>
          </p:cNvPr>
          <p:cNvCxnSpPr>
            <a:cxnSpLocks/>
          </p:cNvCxnSpPr>
          <p:nvPr/>
        </p:nvCxnSpPr>
        <p:spPr>
          <a:xfrm flipV="1">
            <a:off x="3487611" y="3206594"/>
            <a:ext cx="2158933" cy="38348"/>
          </a:xfrm>
          <a:prstGeom prst="straightConnector1">
            <a:avLst/>
          </a:prstGeom>
          <a:ln w="19050">
            <a:solidFill>
              <a:srgbClr val="48332D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CCCEDE74-317C-47DD-B412-049788C5BD65}"/>
              </a:ext>
            </a:extLst>
          </p:cNvPr>
          <p:cNvCxnSpPr>
            <a:cxnSpLocks/>
          </p:cNvCxnSpPr>
          <p:nvPr/>
        </p:nvCxnSpPr>
        <p:spPr>
          <a:xfrm flipV="1">
            <a:off x="3328438" y="3235238"/>
            <a:ext cx="2354029" cy="1429642"/>
          </a:xfrm>
          <a:prstGeom prst="straightConnector1">
            <a:avLst/>
          </a:prstGeom>
          <a:ln w="19050">
            <a:solidFill>
              <a:srgbClr val="48332D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F481F5F4-4C19-4A81-9880-4BD1C7AD2F04}"/>
              </a:ext>
            </a:extLst>
          </p:cNvPr>
          <p:cNvCxnSpPr>
            <a:cxnSpLocks/>
          </p:cNvCxnSpPr>
          <p:nvPr/>
        </p:nvCxnSpPr>
        <p:spPr>
          <a:xfrm>
            <a:off x="5072435" y="2826411"/>
            <a:ext cx="869766" cy="1348500"/>
          </a:xfrm>
          <a:prstGeom prst="straightConnector1">
            <a:avLst/>
          </a:prstGeom>
          <a:ln w="19050">
            <a:solidFill>
              <a:srgbClr val="48332D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7971487-2107-4338-A5E8-419FCB128ED0}"/>
              </a:ext>
            </a:extLst>
          </p:cNvPr>
          <p:cNvSpPr/>
          <p:nvPr/>
        </p:nvSpPr>
        <p:spPr>
          <a:xfrm>
            <a:off x="-783771" y="1031132"/>
            <a:ext cx="10015178" cy="5881732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9AB5D4F-3A77-4D11-A489-6894B4E79E9F}"/>
              </a:ext>
            </a:extLst>
          </p:cNvPr>
          <p:cNvGrpSpPr/>
          <p:nvPr/>
        </p:nvGrpSpPr>
        <p:grpSpPr>
          <a:xfrm>
            <a:off x="3739243" y="1176634"/>
            <a:ext cx="1665514" cy="1665514"/>
            <a:chOff x="3739243" y="1176634"/>
            <a:chExt cx="1665514" cy="1665514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C42F6F2A-2BD3-43A8-805D-57FB00097A2D}"/>
                </a:ext>
              </a:extLst>
            </p:cNvPr>
            <p:cNvSpPr/>
            <p:nvPr/>
          </p:nvSpPr>
          <p:spPr>
            <a:xfrm>
              <a:off x="3739243" y="1176634"/>
              <a:ext cx="1665514" cy="1665514"/>
            </a:xfrm>
            <a:prstGeom prst="ellipse">
              <a:avLst/>
            </a:prstGeom>
            <a:blipFill dpi="0" rotWithShape="1">
              <a:blip r:embed="rId8"/>
              <a:srcRect/>
              <a:stretch>
                <a:fillRect l="-5000" t="-1000" r="-5000"/>
              </a:stretch>
            </a:blipFill>
            <a:ln w="3175">
              <a:solidFill>
                <a:srgbClr val="48332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55BBF8C-E345-4B53-A755-DBED939799D2}"/>
                </a:ext>
              </a:extLst>
            </p:cNvPr>
            <p:cNvSpPr/>
            <p:nvPr/>
          </p:nvSpPr>
          <p:spPr>
            <a:xfrm>
              <a:off x="4163519" y="1724866"/>
              <a:ext cx="800219" cy="7386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FDE6A9"/>
                  </a:solidFill>
                  <a:latin typeface="Arial"/>
                  <a:ea typeface="나눔스퀘어라운드 Regular"/>
                </a:rPr>
                <a:t>정부</a:t>
              </a:r>
              <a:endPara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DE6A9"/>
                </a:solidFill>
                <a:latin typeface="Arial"/>
                <a:ea typeface="나눔스퀘어라운드 Regular"/>
              </a:endParaRPr>
            </a:p>
            <a:p>
              <a:pPr algn="ctr"/>
              <a:r>
                <a:rPr lang="en-US" altLang="ko-KR" sz="14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FDE6A9"/>
                  </a:solidFill>
                  <a:latin typeface="Arial"/>
                  <a:ea typeface="나눔스퀘어라운드 Regular"/>
                </a:rPr>
                <a:t>(</a:t>
              </a:r>
              <a:r>
                <a:rPr lang="ko-KR" altLang="en-US" sz="14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FDE6A9"/>
                  </a:solidFill>
                  <a:latin typeface="Arial"/>
                  <a:ea typeface="나눔스퀘어라운드 Regular"/>
                </a:rPr>
                <a:t>및 야당</a:t>
              </a:r>
              <a:r>
                <a:rPr lang="en-US" altLang="ko-KR" sz="14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FDE6A9"/>
                  </a:solidFill>
                  <a:latin typeface="Arial"/>
                  <a:ea typeface="나눔스퀘어라운드 Regular"/>
                </a:rPr>
                <a:t>)</a:t>
              </a:r>
              <a:endPara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DE6A9"/>
                </a:solidFill>
                <a:latin typeface="Arial"/>
                <a:ea typeface="나눔스퀘어라운드 Regular"/>
              </a:endParaRPr>
            </a:p>
          </p:txBody>
        </p:sp>
      </p:grpSp>
      <p:sp>
        <p:nvSpPr>
          <p:cNvPr id="10" name="타원 9">
            <a:extLst>
              <a:ext uri="{FF2B5EF4-FFF2-40B4-BE49-F238E27FC236}">
                <a16:creationId xmlns:a16="http://schemas.microsoft.com/office/drawing/2014/main" id="{51373B1F-E684-47B9-AC61-5647BC1F7CA5}"/>
              </a:ext>
            </a:extLst>
          </p:cNvPr>
          <p:cNvSpPr/>
          <p:nvPr/>
        </p:nvSpPr>
        <p:spPr>
          <a:xfrm>
            <a:off x="3735847" y="1167666"/>
            <a:ext cx="1665513" cy="1657183"/>
          </a:xfrm>
          <a:prstGeom prst="ellipse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3969DC5-1109-44D7-B7D0-F97F13E298B8}"/>
              </a:ext>
            </a:extLst>
          </p:cNvPr>
          <p:cNvSpPr/>
          <p:nvPr/>
        </p:nvSpPr>
        <p:spPr>
          <a:xfrm>
            <a:off x="4173562" y="1718330"/>
            <a:ext cx="80021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정부</a:t>
            </a:r>
            <a:endParaRPr lang="en-US" altLang="ko-KR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  <a:p>
            <a:pPr algn="ctr"/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및 야당</a:t>
            </a:r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)</a:t>
            </a:r>
            <a:endParaRPr lang="ko-KR" altLang="en-US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E5A6A5E-F22F-4395-BE4E-90F90B24814A}"/>
              </a:ext>
            </a:extLst>
          </p:cNvPr>
          <p:cNvSpPr/>
          <p:nvPr/>
        </p:nvSpPr>
        <p:spPr>
          <a:xfrm>
            <a:off x="3458174" y="2952582"/>
            <a:ext cx="2186176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DE6A9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정부</a:t>
            </a:r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를 </a:t>
            </a:r>
            <a:r>
              <a:rPr lang="en-US" altLang="ko-KR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1</a:t>
            </a:r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순위 </a:t>
            </a:r>
            <a:r>
              <a:rPr lang="en-US" altLang="ko-KR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stakeholder </a:t>
            </a:r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로 선정</a:t>
            </a:r>
            <a:r>
              <a:rPr lang="en-US" altLang="ko-KR" sz="2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 </a:t>
            </a:r>
            <a:endParaRPr lang="ko-KR" altLang="en-US" sz="20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8325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3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문제진단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E654DE-0C76-4FA8-B8C6-F33092D9DB69}"/>
              </a:ext>
            </a:extLst>
          </p:cNvPr>
          <p:cNvSpPr/>
          <p:nvPr/>
        </p:nvSpPr>
        <p:spPr>
          <a:xfrm>
            <a:off x="302830" y="1476868"/>
            <a:ext cx="8290664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7D1E2D60-CCB5-4DCB-866F-66AFB67A0EF1}"/>
              </a:ext>
            </a:extLst>
          </p:cNvPr>
          <p:cNvSpPr/>
          <p:nvPr/>
        </p:nvSpPr>
        <p:spPr>
          <a:xfrm>
            <a:off x="287648" y="1316780"/>
            <a:ext cx="3364022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796C765-BDFD-4B05-8427-37A05EC9B442}"/>
              </a:ext>
            </a:extLst>
          </p:cNvPr>
          <p:cNvSpPr/>
          <p:nvPr/>
        </p:nvSpPr>
        <p:spPr>
          <a:xfrm>
            <a:off x="351977" y="1339483"/>
            <a:ext cx="32496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정부 정책으로 인한 수요</a:t>
            </a:r>
            <a:r>
              <a:rPr lang="en-US" altLang="ko-KR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·</a:t>
            </a:r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공급곡선의 변화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869A1B4-5010-42D3-89F0-891B8C45323D}"/>
              </a:ext>
            </a:extLst>
          </p:cNvPr>
          <p:cNvGrpSpPr/>
          <p:nvPr/>
        </p:nvGrpSpPr>
        <p:grpSpPr>
          <a:xfrm>
            <a:off x="1450473" y="2027587"/>
            <a:ext cx="6243053" cy="3490930"/>
            <a:chOff x="465658" y="2086420"/>
            <a:chExt cx="6243053" cy="3490930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C43D0A88-F380-49EC-820F-DE3565D360EA}"/>
                </a:ext>
              </a:extLst>
            </p:cNvPr>
            <p:cNvGrpSpPr/>
            <p:nvPr/>
          </p:nvGrpSpPr>
          <p:grpSpPr>
            <a:xfrm>
              <a:off x="1101013" y="2123773"/>
              <a:ext cx="4292081" cy="3144416"/>
              <a:chOff x="1884784" y="1931437"/>
              <a:chExt cx="4292081" cy="3144416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7740B749-AD5B-4122-967E-BD12BF2A10A3}"/>
                  </a:ext>
                </a:extLst>
              </p:cNvPr>
              <p:cNvCxnSpPr/>
              <p:nvPr/>
            </p:nvCxnSpPr>
            <p:spPr>
              <a:xfrm>
                <a:off x="1884784" y="1931437"/>
                <a:ext cx="0" cy="3144416"/>
              </a:xfrm>
              <a:prstGeom prst="line">
                <a:avLst/>
              </a:prstGeom>
              <a:ln w="15875">
                <a:solidFill>
                  <a:srgbClr val="4833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C109C9B7-AFF0-4DB4-A684-4782345F31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4784" y="5075853"/>
                <a:ext cx="4292081" cy="0"/>
              </a:xfrm>
              <a:prstGeom prst="line">
                <a:avLst/>
              </a:prstGeom>
              <a:ln w="15875">
                <a:solidFill>
                  <a:srgbClr val="4833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F68D2A2-7F1D-4BAD-8789-6ABC82FC35D2}"/>
                </a:ext>
              </a:extLst>
            </p:cNvPr>
            <p:cNvSpPr/>
            <p:nvPr/>
          </p:nvSpPr>
          <p:spPr>
            <a:xfrm>
              <a:off x="465658" y="2086420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P (</a:t>
              </a: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가격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)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CB25888B-EECE-472C-8591-55A96DA11C60}"/>
                </a:ext>
              </a:extLst>
            </p:cNvPr>
            <p:cNvSpPr/>
            <p:nvPr/>
          </p:nvSpPr>
          <p:spPr>
            <a:xfrm>
              <a:off x="4804393" y="5242632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Q (</a:t>
              </a: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수량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)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66FDAD17-B085-4FBD-B057-90CFC14E5FF8}"/>
                </a:ext>
              </a:extLst>
            </p:cNvPr>
            <p:cNvCxnSpPr/>
            <p:nvPr/>
          </p:nvCxnSpPr>
          <p:spPr>
            <a:xfrm>
              <a:off x="1338089" y="2473849"/>
              <a:ext cx="3229228" cy="2519266"/>
            </a:xfrm>
            <a:prstGeom prst="line">
              <a:avLst/>
            </a:prstGeom>
            <a:ln w="38100">
              <a:solidFill>
                <a:srgbClr val="F8B6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D06D8DC1-DA43-4569-A737-5AD1F32695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69136" y="2886288"/>
              <a:ext cx="2699865" cy="2106827"/>
            </a:xfrm>
            <a:prstGeom prst="line">
              <a:avLst/>
            </a:prstGeom>
            <a:ln w="38100">
              <a:solidFill>
                <a:srgbClr val="6884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540DD02A-A5EB-492C-B192-FBCB8A7F3AD7}"/>
                </a:ext>
              </a:extLst>
            </p:cNvPr>
            <p:cNvSpPr/>
            <p:nvPr/>
          </p:nvSpPr>
          <p:spPr>
            <a:xfrm>
              <a:off x="4732117" y="4553971"/>
              <a:ext cx="1976594" cy="461665"/>
            </a:xfrm>
            <a:prstGeom prst="rect">
              <a:avLst/>
            </a:prstGeom>
            <a:solidFill>
              <a:srgbClr val="F8B62E">
                <a:alpha val="70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수요곡선 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D </a:t>
              </a: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 </a:t>
              </a:r>
              <a:endPara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가격이 증가하면 수요가 감소한다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.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2FD766D6-CFC2-424D-B57B-EC6CEAED7DE4}"/>
                </a:ext>
              </a:extLst>
            </p:cNvPr>
            <p:cNvSpPr/>
            <p:nvPr/>
          </p:nvSpPr>
          <p:spPr>
            <a:xfrm>
              <a:off x="4356858" y="2553754"/>
              <a:ext cx="1976594" cy="461665"/>
            </a:xfrm>
            <a:prstGeom prst="rect">
              <a:avLst/>
            </a:prstGeom>
            <a:solidFill>
              <a:srgbClr val="68842B">
                <a:alpha val="70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공급곡선 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S</a:t>
              </a:r>
            </a:p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가격이 증가하면 공급이 증가한다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.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F16777C0-7E56-447C-B5AC-224388B92CBB}"/>
                </a:ext>
              </a:extLst>
            </p:cNvPr>
            <p:cNvCxnSpPr/>
            <p:nvPr/>
          </p:nvCxnSpPr>
          <p:spPr>
            <a:xfrm flipH="1">
              <a:off x="1121001" y="3797279"/>
              <a:ext cx="1876403" cy="0"/>
            </a:xfrm>
            <a:prstGeom prst="line">
              <a:avLst/>
            </a:prstGeom>
            <a:ln>
              <a:solidFill>
                <a:srgbClr val="48332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D09FB76E-1002-41DB-85F8-D156F8E2F0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73337" y="3797279"/>
              <a:ext cx="1" cy="1470910"/>
            </a:xfrm>
            <a:prstGeom prst="line">
              <a:avLst/>
            </a:prstGeom>
            <a:ln>
              <a:solidFill>
                <a:srgbClr val="48332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8FE3C511-FA3A-4BAA-84A6-8D0712661F47}"/>
                </a:ext>
              </a:extLst>
            </p:cNvPr>
            <p:cNvSpPr/>
            <p:nvPr/>
          </p:nvSpPr>
          <p:spPr>
            <a:xfrm>
              <a:off x="485646" y="3633847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P 0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9711515A-05BA-4459-A5AB-4CFEFA14D195}"/>
                </a:ext>
              </a:extLst>
            </p:cNvPr>
            <p:cNvSpPr/>
            <p:nvPr/>
          </p:nvSpPr>
          <p:spPr>
            <a:xfrm>
              <a:off x="2796424" y="5300351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    Q0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3B0EE68-B244-4936-AD7B-A9D683C1CD5E}"/>
                </a:ext>
              </a:extLst>
            </p:cNvPr>
            <p:cNvSpPr/>
            <p:nvPr/>
          </p:nvSpPr>
          <p:spPr>
            <a:xfrm>
              <a:off x="3017391" y="3733850"/>
              <a:ext cx="120634" cy="126856"/>
            </a:xfrm>
            <a:prstGeom prst="ellipse">
              <a:avLst/>
            </a:prstGeom>
            <a:noFill/>
            <a:ln w="19050">
              <a:solidFill>
                <a:srgbClr val="4833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30693C08-3954-4A91-B51B-CC832BFFA827}"/>
                </a:ext>
              </a:extLst>
            </p:cNvPr>
            <p:cNvSpPr/>
            <p:nvPr/>
          </p:nvSpPr>
          <p:spPr>
            <a:xfrm>
              <a:off x="3293958" y="3660117"/>
              <a:ext cx="1062897" cy="276999"/>
            </a:xfrm>
            <a:prstGeom prst="rect">
              <a:avLst/>
            </a:prstGeom>
            <a:solidFill>
              <a:srgbClr val="48332D">
                <a:alpha val="70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Arial"/>
                  <a:ea typeface="나눔스퀘어라운드 Regular"/>
                </a:rPr>
                <a:t>초기 균형가격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3086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3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문제진단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E654DE-0C76-4FA8-B8C6-F33092D9DB69}"/>
              </a:ext>
            </a:extLst>
          </p:cNvPr>
          <p:cNvSpPr/>
          <p:nvPr/>
        </p:nvSpPr>
        <p:spPr>
          <a:xfrm>
            <a:off x="302830" y="1476868"/>
            <a:ext cx="8290664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869A1B4-5010-42D3-89F0-891B8C45323D}"/>
              </a:ext>
            </a:extLst>
          </p:cNvPr>
          <p:cNvGrpSpPr/>
          <p:nvPr/>
        </p:nvGrpSpPr>
        <p:grpSpPr>
          <a:xfrm>
            <a:off x="1450473" y="1998858"/>
            <a:ext cx="6396572" cy="3519659"/>
            <a:chOff x="465658" y="2057691"/>
            <a:chExt cx="6396572" cy="3519659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C43D0A88-F380-49EC-820F-DE3565D360EA}"/>
                </a:ext>
              </a:extLst>
            </p:cNvPr>
            <p:cNvGrpSpPr/>
            <p:nvPr/>
          </p:nvGrpSpPr>
          <p:grpSpPr>
            <a:xfrm>
              <a:off x="1101013" y="2123773"/>
              <a:ext cx="4292081" cy="3144416"/>
              <a:chOff x="1884784" y="1931437"/>
              <a:chExt cx="4292081" cy="3144416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7740B749-AD5B-4122-967E-BD12BF2A10A3}"/>
                  </a:ext>
                </a:extLst>
              </p:cNvPr>
              <p:cNvCxnSpPr/>
              <p:nvPr/>
            </p:nvCxnSpPr>
            <p:spPr>
              <a:xfrm>
                <a:off x="1884784" y="1931437"/>
                <a:ext cx="0" cy="3144416"/>
              </a:xfrm>
              <a:prstGeom prst="line">
                <a:avLst/>
              </a:prstGeom>
              <a:ln w="15875">
                <a:solidFill>
                  <a:srgbClr val="4833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C109C9B7-AFF0-4DB4-A684-4782345F31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4784" y="5075853"/>
                <a:ext cx="4292081" cy="0"/>
              </a:xfrm>
              <a:prstGeom prst="line">
                <a:avLst/>
              </a:prstGeom>
              <a:ln w="15875">
                <a:solidFill>
                  <a:srgbClr val="4833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F68D2A2-7F1D-4BAD-8789-6ABC82FC35D2}"/>
                </a:ext>
              </a:extLst>
            </p:cNvPr>
            <p:cNvSpPr/>
            <p:nvPr/>
          </p:nvSpPr>
          <p:spPr>
            <a:xfrm>
              <a:off x="465658" y="2086420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P (</a:t>
              </a: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가격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)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CB25888B-EECE-472C-8591-55A96DA11C60}"/>
                </a:ext>
              </a:extLst>
            </p:cNvPr>
            <p:cNvSpPr/>
            <p:nvPr/>
          </p:nvSpPr>
          <p:spPr>
            <a:xfrm>
              <a:off x="4804393" y="5242632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Q (</a:t>
              </a: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수량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)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66FDAD17-B085-4FBD-B057-90CFC14E5FF8}"/>
                </a:ext>
              </a:extLst>
            </p:cNvPr>
            <p:cNvCxnSpPr/>
            <p:nvPr/>
          </p:nvCxnSpPr>
          <p:spPr>
            <a:xfrm>
              <a:off x="1338089" y="2473849"/>
              <a:ext cx="3229228" cy="2519266"/>
            </a:xfrm>
            <a:prstGeom prst="line">
              <a:avLst/>
            </a:prstGeom>
            <a:ln w="38100">
              <a:solidFill>
                <a:srgbClr val="F8B6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D06D8DC1-DA43-4569-A737-5AD1F32695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59203" y="2886288"/>
              <a:ext cx="2109798" cy="1728956"/>
            </a:xfrm>
            <a:prstGeom prst="line">
              <a:avLst/>
            </a:prstGeom>
            <a:ln w="38100">
              <a:solidFill>
                <a:srgbClr val="68842B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540DD02A-A5EB-492C-B192-FBCB8A7F3AD7}"/>
                </a:ext>
              </a:extLst>
            </p:cNvPr>
            <p:cNvSpPr/>
            <p:nvPr/>
          </p:nvSpPr>
          <p:spPr>
            <a:xfrm>
              <a:off x="4732117" y="4553971"/>
              <a:ext cx="1976594" cy="461665"/>
            </a:xfrm>
            <a:prstGeom prst="rect">
              <a:avLst/>
            </a:prstGeom>
            <a:solidFill>
              <a:srgbClr val="F8B62E">
                <a:alpha val="70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수요곡선 </a:t>
              </a:r>
              <a:endPara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가격이 증가하면 수요가 감소한다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.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2FD766D6-CFC2-424D-B57B-EC6CEAED7DE4}"/>
                </a:ext>
              </a:extLst>
            </p:cNvPr>
            <p:cNvSpPr/>
            <p:nvPr/>
          </p:nvSpPr>
          <p:spPr>
            <a:xfrm>
              <a:off x="3884040" y="2057691"/>
              <a:ext cx="2978190" cy="646331"/>
            </a:xfrm>
            <a:prstGeom prst="rect">
              <a:avLst/>
            </a:prstGeom>
            <a:solidFill>
              <a:srgbClr val="68842B">
                <a:alpha val="70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가격상한제 이후 공급곡선 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S1 </a:t>
              </a:r>
            </a:p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합리적인 거래량과 가격이 정부가 생각하는 바람직한 거래량 및 가격과 일치하지 않을 때 정책 이행</a:t>
              </a:r>
              <a:endPara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F16777C0-7E56-447C-B5AC-224388B92CBB}"/>
                </a:ext>
              </a:extLst>
            </p:cNvPr>
            <p:cNvCxnSpPr/>
            <p:nvPr/>
          </p:nvCxnSpPr>
          <p:spPr>
            <a:xfrm flipH="1">
              <a:off x="1121001" y="3797279"/>
              <a:ext cx="1876403" cy="0"/>
            </a:xfrm>
            <a:prstGeom prst="line">
              <a:avLst/>
            </a:prstGeom>
            <a:ln>
              <a:solidFill>
                <a:srgbClr val="48332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D09FB76E-1002-41DB-85F8-D156F8E2F0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73337" y="3797279"/>
              <a:ext cx="1" cy="1470910"/>
            </a:xfrm>
            <a:prstGeom prst="line">
              <a:avLst/>
            </a:prstGeom>
            <a:ln>
              <a:solidFill>
                <a:srgbClr val="48332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8FE3C511-FA3A-4BAA-84A6-8D0712661F47}"/>
                </a:ext>
              </a:extLst>
            </p:cNvPr>
            <p:cNvSpPr/>
            <p:nvPr/>
          </p:nvSpPr>
          <p:spPr>
            <a:xfrm>
              <a:off x="485646" y="3633847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P 0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9711515A-05BA-4459-A5AB-4CFEFA14D195}"/>
                </a:ext>
              </a:extLst>
            </p:cNvPr>
            <p:cNvSpPr/>
            <p:nvPr/>
          </p:nvSpPr>
          <p:spPr>
            <a:xfrm>
              <a:off x="2796424" y="5300351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    Q0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3B0EE68-B244-4936-AD7B-A9D683C1CD5E}"/>
                </a:ext>
              </a:extLst>
            </p:cNvPr>
            <p:cNvSpPr/>
            <p:nvPr/>
          </p:nvSpPr>
          <p:spPr>
            <a:xfrm>
              <a:off x="3017391" y="3733850"/>
              <a:ext cx="120634" cy="126856"/>
            </a:xfrm>
            <a:prstGeom prst="ellipse">
              <a:avLst/>
            </a:prstGeom>
            <a:noFill/>
            <a:ln w="19050">
              <a:solidFill>
                <a:srgbClr val="4833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30693C08-3954-4A91-B51B-CC832BFFA827}"/>
                </a:ext>
              </a:extLst>
            </p:cNvPr>
            <p:cNvSpPr/>
            <p:nvPr/>
          </p:nvSpPr>
          <p:spPr>
            <a:xfrm>
              <a:off x="3293958" y="3660117"/>
              <a:ext cx="1062897" cy="276999"/>
            </a:xfrm>
            <a:prstGeom prst="rect">
              <a:avLst/>
            </a:prstGeom>
            <a:solidFill>
              <a:srgbClr val="48332D">
                <a:alpha val="44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Arial"/>
                  <a:ea typeface="나눔스퀘어라운드 Regular"/>
                </a:rPr>
                <a:t>초기 균형가격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endParaRPr>
            </a:p>
          </p:txBody>
        </p:sp>
      </p:grp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52C7F3A3-D808-49A7-9C8B-4F0507415784}"/>
              </a:ext>
            </a:extLst>
          </p:cNvPr>
          <p:cNvCxnSpPr>
            <a:cxnSpLocks/>
          </p:cNvCxnSpPr>
          <p:nvPr/>
        </p:nvCxnSpPr>
        <p:spPr>
          <a:xfrm flipV="1">
            <a:off x="3477342" y="2304586"/>
            <a:ext cx="1173437" cy="955436"/>
          </a:xfrm>
          <a:prstGeom prst="line">
            <a:avLst/>
          </a:prstGeom>
          <a:ln w="38100">
            <a:solidFill>
              <a:srgbClr val="68842B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타원 32">
            <a:extLst>
              <a:ext uri="{FF2B5EF4-FFF2-40B4-BE49-F238E27FC236}">
                <a16:creationId xmlns:a16="http://schemas.microsoft.com/office/drawing/2014/main" id="{88B7E1E7-114B-4826-96DD-1A7F648B4800}"/>
              </a:ext>
            </a:extLst>
          </p:cNvPr>
          <p:cNvSpPr/>
          <p:nvPr/>
        </p:nvSpPr>
        <p:spPr>
          <a:xfrm>
            <a:off x="3417025" y="3205944"/>
            <a:ext cx="120634" cy="126856"/>
          </a:xfrm>
          <a:prstGeom prst="ellipse">
            <a:avLst/>
          </a:prstGeom>
          <a:noFill/>
          <a:ln w="19050">
            <a:solidFill>
              <a:srgbClr val="483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AE348EBB-521C-4889-9979-EDD796F62919}"/>
              </a:ext>
            </a:extLst>
          </p:cNvPr>
          <p:cNvCxnSpPr>
            <a:cxnSpLocks/>
          </p:cNvCxnSpPr>
          <p:nvPr/>
        </p:nvCxnSpPr>
        <p:spPr>
          <a:xfrm flipH="1">
            <a:off x="2105817" y="3260022"/>
            <a:ext cx="1371525" cy="0"/>
          </a:xfrm>
          <a:prstGeom prst="line">
            <a:avLst/>
          </a:prstGeom>
          <a:ln>
            <a:solidFill>
              <a:srgbClr val="48332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C9EC3FE-717E-400A-8119-F5DA34B0AC33}"/>
              </a:ext>
            </a:extLst>
          </p:cNvPr>
          <p:cNvCxnSpPr>
            <a:cxnSpLocks/>
          </p:cNvCxnSpPr>
          <p:nvPr/>
        </p:nvCxnSpPr>
        <p:spPr>
          <a:xfrm flipV="1">
            <a:off x="3477342" y="3351471"/>
            <a:ext cx="0" cy="1832328"/>
          </a:xfrm>
          <a:prstGeom prst="line">
            <a:avLst/>
          </a:prstGeom>
          <a:ln>
            <a:solidFill>
              <a:srgbClr val="48332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BBBC107-C125-480B-9C03-FD0AFE5E7BD0}"/>
              </a:ext>
            </a:extLst>
          </p:cNvPr>
          <p:cNvSpPr/>
          <p:nvPr/>
        </p:nvSpPr>
        <p:spPr>
          <a:xfrm>
            <a:off x="3145884" y="5245188"/>
            <a:ext cx="6353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Q1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43ECBC9-C85F-457F-80F2-ACE6E8D7879B}"/>
              </a:ext>
            </a:extLst>
          </p:cNvPr>
          <p:cNvSpPr/>
          <p:nvPr/>
        </p:nvSpPr>
        <p:spPr>
          <a:xfrm>
            <a:off x="1471924" y="3130872"/>
            <a:ext cx="6353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P 1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EDC8779-FBC6-4B18-B599-5CB40F7DCE9F}"/>
              </a:ext>
            </a:extLst>
          </p:cNvPr>
          <p:cNvSpPr/>
          <p:nvPr/>
        </p:nvSpPr>
        <p:spPr>
          <a:xfrm>
            <a:off x="3640789" y="2967876"/>
            <a:ext cx="3302855" cy="461665"/>
          </a:xfrm>
          <a:prstGeom prst="rect">
            <a:avLst/>
          </a:prstGeom>
          <a:solidFill>
            <a:srgbClr val="48332D">
              <a:alpha val="70000"/>
            </a:srgbClr>
          </a:solidFill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변경된 균형가격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정부 의 가격상한제 정책으로 인해 균형 가격이 상승함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Arial"/>
              <a:ea typeface="나눔스퀘어라운드 Regular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F465FA1D-B014-4B65-8E01-3C472905B964}"/>
              </a:ext>
            </a:extLst>
          </p:cNvPr>
          <p:cNvSpPr/>
          <p:nvPr/>
        </p:nvSpPr>
        <p:spPr>
          <a:xfrm>
            <a:off x="287648" y="1316780"/>
            <a:ext cx="3364022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611366D-D089-4465-BE6D-3CD330025264}"/>
              </a:ext>
            </a:extLst>
          </p:cNvPr>
          <p:cNvSpPr/>
          <p:nvPr/>
        </p:nvSpPr>
        <p:spPr>
          <a:xfrm>
            <a:off x="351977" y="1339483"/>
            <a:ext cx="32496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정부 정책으로 인한 수요</a:t>
            </a:r>
            <a:r>
              <a:rPr lang="en-US" altLang="ko-KR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·</a:t>
            </a:r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공급곡선의 변화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D0A433A3-E336-49DA-A1EF-16D95771A23D}"/>
              </a:ext>
            </a:extLst>
          </p:cNvPr>
          <p:cNvSpPr/>
          <p:nvPr/>
        </p:nvSpPr>
        <p:spPr>
          <a:xfrm>
            <a:off x="2879462" y="6030176"/>
            <a:ext cx="61414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latinLnBrk="1">
              <a:spcAft>
                <a:spcPts val="800"/>
              </a:spcAft>
            </a:pPr>
            <a:r>
              <a:rPr lang="ko-KR" altLang="en-US" sz="3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이러한 역할을 수행해주는 </a:t>
            </a:r>
            <a:r>
              <a:rPr lang="ko-KR" altLang="en-US" sz="32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쌀 목표가격</a:t>
            </a:r>
            <a:endParaRPr lang="ko-KR" altLang="ko-KR" sz="32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5F1E28DE-B754-4AF3-8E6F-1855FF31E1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50"/>
          <a:stretch/>
        </p:blipFill>
        <p:spPr>
          <a:xfrm>
            <a:off x="2221987" y="5982809"/>
            <a:ext cx="822960" cy="583891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92A051D-B576-4BD0-BC1E-6C69028D66A5}"/>
              </a:ext>
            </a:extLst>
          </p:cNvPr>
          <p:cNvCxnSpPr>
            <a:cxnSpLocks/>
          </p:cNvCxnSpPr>
          <p:nvPr/>
        </p:nvCxnSpPr>
        <p:spPr>
          <a:xfrm>
            <a:off x="2105816" y="3260022"/>
            <a:ext cx="1371526" cy="0"/>
          </a:xfrm>
          <a:prstGeom prst="line">
            <a:avLst/>
          </a:prstGeom>
          <a:ln w="28575">
            <a:solidFill>
              <a:srgbClr val="6884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0379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3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문제진단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E654DE-0C76-4FA8-B8C6-F33092D9DB69}"/>
              </a:ext>
            </a:extLst>
          </p:cNvPr>
          <p:cNvSpPr/>
          <p:nvPr/>
        </p:nvSpPr>
        <p:spPr>
          <a:xfrm>
            <a:off x="302830" y="1476868"/>
            <a:ext cx="8290664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7D1E2D60-CCB5-4DCB-866F-66AFB67A0EF1}"/>
              </a:ext>
            </a:extLst>
          </p:cNvPr>
          <p:cNvSpPr/>
          <p:nvPr/>
        </p:nvSpPr>
        <p:spPr>
          <a:xfrm>
            <a:off x="287648" y="1316780"/>
            <a:ext cx="3364022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796C765-BDFD-4B05-8427-37A05EC9B442}"/>
              </a:ext>
            </a:extLst>
          </p:cNvPr>
          <p:cNvSpPr/>
          <p:nvPr/>
        </p:nvSpPr>
        <p:spPr>
          <a:xfrm>
            <a:off x="351977" y="1339483"/>
            <a:ext cx="22284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이에 따른 사회적 후생 변화 </a:t>
            </a:r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FFD2BB51-49C1-4BBA-8D00-6E7B8DFAC03B}"/>
              </a:ext>
            </a:extLst>
          </p:cNvPr>
          <p:cNvCxnSpPr>
            <a:cxnSpLocks/>
          </p:cNvCxnSpPr>
          <p:nvPr/>
        </p:nvCxnSpPr>
        <p:spPr>
          <a:xfrm flipV="1">
            <a:off x="2453951" y="2827455"/>
            <a:ext cx="2699865" cy="2106827"/>
          </a:xfrm>
          <a:prstGeom prst="line">
            <a:avLst/>
          </a:prstGeom>
          <a:ln w="38100">
            <a:solidFill>
              <a:srgbClr val="6884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869A1B4-5010-42D3-89F0-891B8C45323D}"/>
              </a:ext>
            </a:extLst>
          </p:cNvPr>
          <p:cNvGrpSpPr/>
          <p:nvPr/>
        </p:nvGrpSpPr>
        <p:grpSpPr>
          <a:xfrm>
            <a:off x="1450473" y="2027587"/>
            <a:ext cx="6243053" cy="3490930"/>
            <a:chOff x="465658" y="2086420"/>
            <a:chExt cx="6243053" cy="3490930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C43D0A88-F380-49EC-820F-DE3565D360EA}"/>
                </a:ext>
              </a:extLst>
            </p:cNvPr>
            <p:cNvGrpSpPr/>
            <p:nvPr/>
          </p:nvGrpSpPr>
          <p:grpSpPr>
            <a:xfrm>
              <a:off x="1101013" y="2123773"/>
              <a:ext cx="4292081" cy="3144416"/>
              <a:chOff x="1884784" y="1931437"/>
              <a:chExt cx="4292081" cy="3144416"/>
            </a:xfrm>
          </p:grpSpPr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7740B749-AD5B-4122-967E-BD12BF2A10A3}"/>
                  </a:ext>
                </a:extLst>
              </p:cNvPr>
              <p:cNvCxnSpPr/>
              <p:nvPr/>
            </p:nvCxnSpPr>
            <p:spPr>
              <a:xfrm>
                <a:off x="1884784" y="1931437"/>
                <a:ext cx="0" cy="3144416"/>
              </a:xfrm>
              <a:prstGeom prst="line">
                <a:avLst/>
              </a:prstGeom>
              <a:ln w="15875">
                <a:solidFill>
                  <a:srgbClr val="4833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C109C9B7-AFF0-4DB4-A684-4782345F31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4784" y="5075853"/>
                <a:ext cx="4292081" cy="0"/>
              </a:xfrm>
              <a:prstGeom prst="line">
                <a:avLst/>
              </a:prstGeom>
              <a:ln w="15875">
                <a:solidFill>
                  <a:srgbClr val="4833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F68D2A2-7F1D-4BAD-8789-6ABC82FC35D2}"/>
                </a:ext>
              </a:extLst>
            </p:cNvPr>
            <p:cNvSpPr/>
            <p:nvPr/>
          </p:nvSpPr>
          <p:spPr>
            <a:xfrm>
              <a:off x="465658" y="2086420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P (</a:t>
              </a: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가격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)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CB25888B-EECE-472C-8591-55A96DA11C60}"/>
                </a:ext>
              </a:extLst>
            </p:cNvPr>
            <p:cNvSpPr/>
            <p:nvPr/>
          </p:nvSpPr>
          <p:spPr>
            <a:xfrm>
              <a:off x="4804393" y="5242632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Q (</a:t>
              </a: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수량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)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66FDAD17-B085-4FBD-B057-90CFC14E5FF8}"/>
                </a:ext>
              </a:extLst>
            </p:cNvPr>
            <p:cNvCxnSpPr/>
            <p:nvPr/>
          </p:nvCxnSpPr>
          <p:spPr>
            <a:xfrm>
              <a:off x="1338089" y="2473849"/>
              <a:ext cx="3229228" cy="2519266"/>
            </a:xfrm>
            <a:prstGeom prst="line">
              <a:avLst/>
            </a:prstGeom>
            <a:ln w="38100">
              <a:solidFill>
                <a:srgbClr val="F8B6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540DD02A-A5EB-492C-B192-FBCB8A7F3AD7}"/>
                </a:ext>
              </a:extLst>
            </p:cNvPr>
            <p:cNvSpPr/>
            <p:nvPr/>
          </p:nvSpPr>
          <p:spPr>
            <a:xfrm>
              <a:off x="4732117" y="4553971"/>
              <a:ext cx="1976594" cy="461665"/>
            </a:xfrm>
            <a:prstGeom prst="rect">
              <a:avLst/>
            </a:prstGeom>
            <a:solidFill>
              <a:srgbClr val="F8B62E">
                <a:alpha val="70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수요곡선 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D </a:t>
              </a: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 </a:t>
              </a:r>
              <a:endPara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가격이 증가하면 수요가 감소한다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.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2FD766D6-CFC2-424D-B57B-EC6CEAED7DE4}"/>
                </a:ext>
              </a:extLst>
            </p:cNvPr>
            <p:cNvSpPr/>
            <p:nvPr/>
          </p:nvSpPr>
          <p:spPr>
            <a:xfrm>
              <a:off x="4356858" y="2553754"/>
              <a:ext cx="1976594" cy="461665"/>
            </a:xfrm>
            <a:prstGeom prst="rect">
              <a:avLst/>
            </a:prstGeom>
            <a:solidFill>
              <a:srgbClr val="68842B">
                <a:alpha val="70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공급곡선 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S</a:t>
              </a:r>
            </a:p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가격이 증가하면 공급이 증가한다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.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F16777C0-7E56-447C-B5AC-224388B92CBB}"/>
                </a:ext>
              </a:extLst>
            </p:cNvPr>
            <p:cNvCxnSpPr/>
            <p:nvPr/>
          </p:nvCxnSpPr>
          <p:spPr>
            <a:xfrm flipH="1">
              <a:off x="1121001" y="3797279"/>
              <a:ext cx="1876403" cy="0"/>
            </a:xfrm>
            <a:prstGeom prst="line">
              <a:avLst/>
            </a:prstGeom>
            <a:ln>
              <a:solidFill>
                <a:srgbClr val="48332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D09FB76E-1002-41DB-85F8-D156F8E2F0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73337" y="3797279"/>
              <a:ext cx="1" cy="1470910"/>
            </a:xfrm>
            <a:prstGeom prst="line">
              <a:avLst/>
            </a:prstGeom>
            <a:ln>
              <a:solidFill>
                <a:srgbClr val="48332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8FE3C511-FA3A-4BAA-84A6-8D0712661F47}"/>
                </a:ext>
              </a:extLst>
            </p:cNvPr>
            <p:cNvSpPr/>
            <p:nvPr/>
          </p:nvSpPr>
          <p:spPr>
            <a:xfrm>
              <a:off x="485646" y="3633847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P 0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9711515A-05BA-4459-A5AB-4CFEFA14D195}"/>
                </a:ext>
              </a:extLst>
            </p:cNvPr>
            <p:cNvSpPr/>
            <p:nvPr/>
          </p:nvSpPr>
          <p:spPr>
            <a:xfrm>
              <a:off x="2796424" y="5300351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    Q0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3B0EE68-B244-4936-AD7B-A9D683C1CD5E}"/>
                </a:ext>
              </a:extLst>
            </p:cNvPr>
            <p:cNvSpPr/>
            <p:nvPr/>
          </p:nvSpPr>
          <p:spPr>
            <a:xfrm>
              <a:off x="3017391" y="3733850"/>
              <a:ext cx="120634" cy="126856"/>
            </a:xfrm>
            <a:prstGeom prst="ellipse">
              <a:avLst/>
            </a:prstGeom>
            <a:noFill/>
            <a:ln w="19050">
              <a:solidFill>
                <a:srgbClr val="4833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30693C08-3954-4A91-B51B-CC832BFFA827}"/>
                </a:ext>
              </a:extLst>
            </p:cNvPr>
            <p:cNvSpPr/>
            <p:nvPr/>
          </p:nvSpPr>
          <p:spPr>
            <a:xfrm>
              <a:off x="3293958" y="3660117"/>
              <a:ext cx="1062897" cy="276999"/>
            </a:xfrm>
            <a:prstGeom prst="rect">
              <a:avLst/>
            </a:prstGeom>
            <a:solidFill>
              <a:srgbClr val="48332D">
                <a:alpha val="70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Arial"/>
                  <a:ea typeface="나눔스퀘어라운드 Regular"/>
                </a:rPr>
                <a:t>초기 균형가격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endParaRPr>
            </a:p>
          </p:txBody>
        </p:sp>
      </p:grpSp>
      <p:sp>
        <p:nvSpPr>
          <p:cNvPr id="33" name="이등변 삼각형 32">
            <a:extLst>
              <a:ext uri="{FF2B5EF4-FFF2-40B4-BE49-F238E27FC236}">
                <a16:creationId xmlns:a16="http://schemas.microsoft.com/office/drawing/2014/main" id="{A0114756-F19B-4CFC-9EB6-45DD4D2CA534}"/>
              </a:ext>
            </a:extLst>
          </p:cNvPr>
          <p:cNvSpPr/>
          <p:nvPr/>
        </p:nvSpPr>
        <p:spPr>
          <a:xfrm>
            <a:off x="2171369" y="2494921"/>
            <a:ext cx="1666037" cy="1180090"/>
          </a:xfrm>
          <a:prstGeom prst="triangle">
            <a:avLst>
              <a:gd name="adj" fmla="val 0"/>
            </a:avLst>
          </a:prstGeom>
          <a:solidFill>
            <a:srgbClr val="F8B62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A154465-756A-495D-AE45-FB63EE367708}"/>
              </a:ext>
            </a:extLst>
          </p:cNvPr>
          <p:cNvSpPr/>
          <p:nvPr/>
        </p:nvSpPr>
        <p:spPr>
          <a:xfrm>
            <a:off x="2225759" y="3348505"/>
            <a:ext cx="104768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소비자 잉여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68" name="이등변 삼각형 67">
            <a:extLst>
              <a:ext uri="{FF2B5EF4-FFF2-40B4-BE49-F238E27FC236}">
                <a16:creationId xmlns:a16="http://schemas.microsoft.com/office/drawing/2014/main" id="{F3434FE1-358E-481D-BDC3-9813C781DF26}"/>
              </a:ext>
            </a:extLst>
          </p:cNvPr>
          <p:cNvSpPr/>
          <p:nvPr/>
        </p:nvSpPr>
        <p:spPr>
          <a:xfrm flipV="1">
            <a:off x="2202024" y="3814330"/>
            <a:ext cx="1468262" cy="1099169"/>
          </a:xfrm>
          <a:prstGeom prst="triangle">
            <a:avLst>
              <a:gd name="adj" fmla="val 0"/>
            </a:avLst>
          </a:prstGeom>
          <a:solidFill>
            <a:srgbClr val="68842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2A883A0D-B38A-4BE3-ACC8-4A0DE14C4052}"/>
              </a:ext>
            </a:extLst>
          </p:cNvPr>
          <p:cNvSpPr/>
          <p:nvPr/>
        </p:nvSpPr>
        <p:spPr>
          <a:xfrm>
            <a:off x="2236863" y="3857430"/>
            <a:ext cx="104768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생산자 잉여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607411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3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문제진단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E654DE-0C76-4FA8-B8C6-F33092D9DB69}"/>
              </a:ext>
            </a:extLst>
          </p:cNvPr>
          <p:cNvSpPr/>
          <p:nvPr/>
        </p:nvSpPr>
        <p:spPr>
          <a:xfrm>
            <a:off x="302830" y="1476868"/>
            <a:ext cx="8290664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7D1E2D60-CCB5-4DCB-866F-66AFB67A0EF1}"/>
              </a:ext>
            </a:extLst>
          </p:cNvPr>
          <p:cNvSpPr/>
          <p:nvPr/>
        </p:nvSpPr>
        <p:spPr>
          <a:xfrm>
            <a:off x="287648" y="1316780"/>
            <a:ext cx="3364022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796C765-BDFD-4B05-8427-37A05EC9B442}"/>
              </a:ext>
            </a:extLst>
          </p:cNvPr>
          <p:cNvSpPr/>
          <p:nvPr/>
        </p:nvSpPr>
        <p:spPr>
          <a:xfrm>
            <a:off x="351977" y="1339483"/>
            <a:ext cx="22284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이에 따른 사회적 후생 변화 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48667A6-E83A-4A55-9197-7BBF0386BF9D}"/>
              </a:ext>
            </a:extLst>
          </p:cNvPr>
          <p:cNvGrpSpPr/>
          <p:nvPr/>
        </p:nvGrpSpPr>
        <p:grpSpPr>
          <a:xfrm>
            <a:off x="1450473" y="1998858"/>
            <a:ext cx="6396572" cy="3519659"/>
            <a:chOff x="465658" y="2057691"/>
            <a:chExt cx="6396572" cy="3519659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F5F91B62-B9ED-45D6-8E33-6DBBB51DDAA6}"/>
                </a:ext>
              </a:extLst>
            </p:cNvPr>
            <p:cNvGrpSpPr/>
            <p:nvPr/>
          </p:nvGrpSpPr>
          <p:grpSpPr>
            <a:xfrm>
              <a:off x="1101013" y="2123773"/>
              <a:ext cx="4292081" cy="3144416"/>
              <a:chOff x="1884784" y="1931437"/>
              <a:chExt cx="4292081" cy="3144416"/>
            </a:xfrm>
          </p:grpSpPr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464EA406-8163-4672-8375-DFFDD5EFC6FD}"/>
                  </a:ext>
                </a:extLst>
              </p:cNvPr>
              <p:cNvCxnSpPr/>
              <p:nvPr/>
            </p:nvCxnSpPr>
            <p:spPr>
              <a:xfrm>
                <a:off x="1884784" y="1931437"/>
                <a:ext cx="0" cy="3144416"/>
              </a:xfrm>
              <a:prstGeom prst="line">
                <a:avLst/>
              </a:prstGeom>
              <a:ln w="15875">
                <a:solidFill>
                  <a:srgbClr val="4833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6732F26E-70AE-439A-840F-8B19A7F0C0E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84784" y="5075853"/>
                <a:ext cx="4292081" cy="0"/>
              </a:xfrm>
              <a:prstGeom prst="line">
                <a:avLst/>
              </a:prstGeom>
              <a:ln w="15875">
                <a:solidFill>
                  <a:srgbClr val="4833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4D527AF5-0ED4-46BE-B0A2-77B51F550EF7}"/>
                </a:ext>
              </a:extLst>
            </p:cNvPr>
            <p:cNvSpPr/>
            <p:nvPr/>
          </p:nvSpPr>
          <p:spPr>
            <a:xfrm>
              <a:off x="465658" y="2086420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P (</a:t>
              </a: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가격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)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65503DBB-0078-4466-BF60-59268DAAEC05}"/>
                </a:ext>
              </a:extLst>
            </p:cNvPr>
            <p:cNvSpPr/>
            <p:nvPr/>
          </p:nvSpPr>
          <p:spPr>
            <a:xfrm>
              <a:off x="4804393" y="5242632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Q (</a:t>
              </a: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수량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)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419CC425-063C-4A0C-81BB-EDA8A9EBE49B}"/>
                </a:ext>
              </a:extLst>
            </p:cNvPr>
            <p:cNvCxnSpPr/>
            <p:nvPr/>
          </p:nvCxnSpPr>
          <p:spPr>
            <a:xfrm>
              <a:off x="1338089" y="2473849"/>
              <a:ext cx="3229228" cy="2519266"/>
            </a:xfrm>
            <a:prstGeom prst="line">
              <a:avLst/>
            </a:prstGeom>
            <a:ln w="38100">
              <a:solidFill>
                <a:srgbClr val="F8B62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AED8CA71-A8C6-46FB-BDB5-9F648B7959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59203" y="2886288"/>
              <a:ext cx="2109798" cy="1728956"/>
            </a:xfrm>
            <a:prstGeom prst="line">
              <a:avLst/>
            </a:prstGeom>
            <a:ln w="38100">
              <a:solidFill>
                <a:srgbClr val="68842B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EA76428E-8592-4155-B5CE-4723AAD9DA66}"/>
                </a:ext>
              </a:extLst>
            </p:cNvPr>
            <p:cNvSpPr/>
            <p:nvPr/>
          </p:nvSpPr>
          <p:spPr>
            <a:xfrm>
              <a:off x="4732117" y="4553971"/>
              <a:ext cx="1976594" cy="461665"/>
            </a:xfrm>
            <a:prstGeom prst="rect">
              <a:avLst/>
            </a:prstGeom>
            <a:solidFill>
              <a:srgbClr val="F8B62E">
                <a:alpha val="70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수요곡선 </a:t>
              </a:r>
              <a:endPara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가격이 증가하면 수요가 감소한다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.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A6E6D0C5-1B3C-4FBD-B7D8-EC28266E4A63}"/>
                </a:ext>
              </a:extLst>
            </p:cNvPr>
            <p:cNvSpPr/>
            <p:nvPr/>
          </p:nvSpPr>
          <p:spPr>
            <a:xfrm>
              <a:off x="3884040" y="2057691"/>
              <a:ext cx="2978190" cy="646331"/>
            </a:xfrm>
            <a:prstGeom prst="rect">
              <a:avLst/>
            </a:prstGeom>
            <a:solidFill>
              <a:srgbClr val="68842B">
                <a:alpha val="70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보조금 지급 이후 공급곡선 </a:t>
              </a: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S1 </a:t>
              </a:r>
            </a:p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합리적인 거래량과 가격이 정부가 생각하는 바람직한 거래량 및 가격과 일치하지 않을 때 보조금 지급</a:t>
              </a:r>
              <a:endPara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97A5D502-895A-41B6-B653-4830195E4EE9}"/>
                </a:ext>
              </a:extLst>
            </p:cNvPr>
            <p:cNvCxnSpPr/>
            <p:nvPr/>
          </p:nvCxnSpPr>
          <p:spPr>
            <a:xfrm flipH="1">
              <a:off x="1121001" y="3797279"/>
              <a:ext cx="1876403" cy="0"/>
            </a:xfrm>
            <a:prstGeom prst="line">
              <a:avLst/>
            </a:prstGeom>
            <a:ln>
              <a:solidFill>
                <a:srgbClr val="48332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F93D2E20-0BF8-45B6-ABA4-7134EF47BA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73337" y="3797279"/>
              <a:ext cx="1" cy="1470910"/>
            </a:xfrm>
            <a:prstGeom prst="line">
              <a:avLst/>
            </a:prstGeom>
            <a:ln>
              <a:solidFill>
                <a:srgbClr val="48332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D6BECE3F-9BE8-49A2-9F67-DB184C75B229}"/>
                </a:ext>
              </a:extLst>
            </p:cNvPr>
            <p:cNvSpPr/>
            <p:nvPr/>
          </p:nvSpPr>
          <p:spPr>
            <a:xfrm>
              <a:off x="485646" y="3633847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P 0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EF12B70B-1732-49A2-B34C-F1DE7EF62172}"/>
                </a:ext>
              </a:extLst>
            </p:cNvPr>
            <p:cNvSpPr/>
            <p:nvPr/>
          </p:nvSpPr>
          <p:spPr>
            <a:xfrm>
              <a:off x="2796424" y="5300351"/>
              <a:ext cx="63535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en-US" altLang="ko-KR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    Q0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94CCD85-5205-4319-B5ED-C913AB793BC1}"/>
                </a:ext>
              </a:extLst>
            </p:cNvPr>
            <p:cNvSpPr/>
            <p:nvPr/>
          </p:nvSpPr>
          <p:spPr>
            <a:xfrm>
              <a:off x="3017391" y="3733850"/>
              <a:ext cx="120634" cy="126856"/>
            </a:xfrm>
            <a:prstGeom prst="ellipse">
              <a:avLst/>
            </a:prstGeom>
            <a:noFill/>
            <a:ln w="19050">
              <a:solidFill>
                <a:srgbClr val="4833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0BC15FFF-FB80-4AD6-BC48-7DE77AD04B23}"/>
                </a:ext>
              </a:extLst>
            </p:cNvPr>
            <p:cNvSpPr/>
            <p:nvPr/>
          </p:nvSpPr>
          <p:spPr>
            <a:xfrm>
              <a:off x="3293958" y="3660117"/>
              <a:ext cx="1062897" cy="276999"/>
            </a:xfrm>
            <a:prstGeom prst="rect">
              <a:avLst/>
            </a:prstGeom>
            <a:solidFill>
              <a:srgbClr val="48332D">
                <a:alpha val="44000"/>
              </a:srgbClr>
            </a:solidFill>
          </p:spPr>
          <p:txBody>
            <a:bodyPr wrap="square">
              <a:spAutoFit/>
            </a:bodyPr>
            <a:lstStyle/>
            <a:p>
              <a:pPr algn="just" latinLnBrk="1">
                <a:spcAft>
                  <a:spcPts val="0"/>
                </a:spcAft>
              </a:pPr>
              <a:r>
                <a:rPr lang="ko-KR" altLang="en-US" sz="12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Arial"/>
                  <a:ea typeface="나눔스퀘어라운드 Regular"/>
                </a:rPr>
                <a:t>초기 균형가격 </a:t>
              </a:r>
              <a:endPara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endParaRPr>
            </a:p>
          </p:txBody>
        </p:sp>
      </p:grp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7AE53E5A-B50C-4935-8995-F7C969CFD62D}"/>
              </a:ext>
            </a:extLst>
          </p:cNvPr>
          <p:cNvCxnSpPr>
            <a:cxnSpLocks/>
            <a:stCxn id="55" idx="3"/>
          </p:cNvCxnSpPr>
          <p:nvPr/>
        </p:nvCxnSpPr>
        <p:spPr>
          <a:xfrm flipV="1">
            <a:off x="3434691" y="2304586"/>
            <a:ext cx="1216088" cy="1009636"/>
          </a:xfrm>
          <a:prstGeom prst="line">
            <a:avLst/>
          </a:prstGeom>
          <a:ln w="38100">
            <a:solidFill>
              <a:srgbClr val="68842B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타원 54">
            <a:extLst>
              <a:ext uri="{FF2B5EF4-FFF2-40B4-BE49-F238E27FC236}">
                <a16:creationId xmlns:a16="http://schemas.microsoft.com/office/drawing/2014/main" id="{1F5262B2-C4BA-4234-8B5E-54D79A53CF92}"/>
              </a:ext>
            </a:extLst>
          </p:cNvPr>
          <p:cNvSpPr/>
          <p:nvPr/>
        </p:nvSpPr>
        <p:spPr>
          <a:xfrm>
            <a:off x="3417025" y="3205944"/>
            <a:ext cx="120634" cy="126856"/>
          </a:xfrm>
          <a:prstGeom prst="ellipse">
            <a:avLst/>
          </a:prstGeom>
          <a:noFill/>
          <a:ln w="19050">
            <a:solidFill>
              <a:srgbClr val="483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C520C786-0AFC-4C68-A0AE-F90399B20E9E}"/>
              </a:ext>
            </a:extLst>
          </p:cNvPr>
          <p:cNvCxnSpPr>
            <a:cxnSpLocks/>
          </p:cNvCxnSpPr>
          <p:nvPr/>
        </p:nvCxnSpPr>
        <p:spPr>
          <a:xfrm flipH="1">
            <a:off x="2105817" y="3260022"/>
            <a:ext cx="1371525" cy="0"/>
          </a:xfrm>
          <a:prstGeom prst="line">
            <a:avLst/>
          </a:prstGeom>
          <a:ln>
            <a:solidFill>
              <a:srgbClr val="48332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E875B0AD-91E1-461B-BEC2-0D75D1A61F76}"/>
              </a:ext>
            </a:extLst>
          </p:cNvPr>
          <p:cNvCxnSpPr>
            <a:cxnSpLocks/>
          </p:cNvCxnSpPr>
          <p:nvPr/>
        </p:nvCxnSpPr>
        <p:spPr>
          <a:xfrm flipV="1">
            <a:off x="3477342" y="3351471"/>
            <a:ext cx="0" cy="1832328"/>
          </a:xfrm>
          <a:prstGeom prst="line">
            <a:avLst/>
          </a:prstGeom>
          <a:ln>
            <a:solidFill>
              <a:srgbClr val="48332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3402CA1-7B89-47BB-A384-5A8320D15AF4}"/>
              </a:ext>
            </a:extLst>
          </p:cNvPr>
          <p:cNvSpPr/>
          <p:nvPr/>
        </p:nvSpPr>
        <p:spPr>
          <a:xfrm>
            <a:off x="3145884" y="5245188"/>
            <a:ext cx="6353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Q1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27C81689-281A-49B1-98ED-8E080B1597E0}"/>
              </a:ext>
            </a:extLst>
          </p:cNvPr>
          <p:cNvSpPr/>
          <p:nvPr/>
        </p:nvSpPr>
        <p:spPr>
          <a:xfrm>
            <a:off x="1471924" y="3130872"/>
            <a:ext cx="6353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P 1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1EC91F4F-2DAA-456D-B839-01B4A27012B7}"/>
              </a:ext>
            </a:extLst>
          </p:cNvPr>
          <p:cNvSpPr/>
          <p:nvPr/>
        </p:nvSpPr>
        <p:spPr>
          <a:xfrm>
            <a:off x="3640790" y="2967876"/>
            <a:ext cx="2511818" cy="461665"/>
          </a:xfrm>
          <a:prstGeom prst="rect">
            <a:avLst/>
          </a:prstGeom>
          <a:solidFill>
            <a:srgbClr val="48332D">
              <a:alpha val="70000"/>
            </a:srgbClr>
          </a:solidFill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변경된 균형가격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정부 보조금 지급으로 인해 가격이 상승함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Arial"/>
              <a:ea typeface="나눔스퀘어라운드 Regular"/>
            </a:endParaRPr>
          </a:p>
        </p:txBody>
      </p:sp>
      <p:sp>
        <p:nvSpPr>
          <p:cNvPr id="72" name="이등변 삼각형 71">
            <a:extLst>
              <a:ext uri="{FF2B5EF4-FFF2-40B4-BE49-F238E27FC236}">
                <a16:creationId xmlns:a16="http://schemas.microsoft.com/office/drawing/2014/main" id="{F0DB224A-35E6-491E-9812-D3211F271AF3}"/>
              </a:ext>
            </a:extLst>
          </p:cNvPr>
          <p:cNvSpPr/>
          <p:nvPr/>
        </p:nvSpPr>
        <p:spPr>
          <a:xfrm>
            <a:off x="2200656" y="2494927"/>
            <a:ext cx="1666037" cy="1180090"/>
          </a:xfrm>
          <a:prstGeom prst="triangle">
            <a:avLst>
              <a:gd name="adj" fmla="val 0"/>
            </a:avLst>
          </a:prstGeom>
          <a:solidFill>
            <a:srgbClr val="F8B62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이등변 삼각형 72">
            <a:extLst>
              <a:ext uri="{FF2B5EF4-FFF2-40B4-BE49-F238E27FC236}">
                <a16:creationId xmlns:a16="http://schemas.microsoft.com/office/drawing/2014/main" id="{FEFA917A-1B39-4315-93CC-2063B01B5FD0}"/>
              </a:ext>
            </a:extLst>
          </p:cNvPr>
          <p:cNvSpPr/>
          <p:nvPr/>
        </p:nvSpPr>
        <p:spPr>
          <a:xfrm flipV="1">
            <a:off x="2202024" y="3814330"/>
            <a:ext cx="1468262" cy="1099169"/>
          </a:xfrm>
          <a:prstGeom prst="triangle">
            <a:avLst>
              <a:gd name="adj" fmla="val 0"/>
            </a:avLst>
          </a:prstGeom>
          <a:solidFill>
            <a:srgbClr val="68842B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이등변 삼각형 73">
            <a:extLst>
              <a:ext uri="{FF2B5EF4-FFF2-40B4-BE49-F238E27FC236}">
                <a16:creationId xmlns:a16="http://schemas.microsoft.com/office/drawing/2014/main" id="{E3FAB2B5-BD1D-4B6A-A319-0583B03DD245}"/>
              </a:ext>
            </a:extLst>
          </p:cNvPr>
          <p:cNvSpPr/>
          <p:nvPr/>
        </p:nvSpPr>
        <p:spPr>
          <a:xfrm>
            <a:off x="2205152" y="2519644"/>
            <a:ext cx="1071222" cy="676582"/>
          </a:xfrm>
          <a:prstGeom prst="triangle">
            <a:avLst>
              <a:gd name="adj" fmla="val 0"/>
            </a:avLst>
          </a:prstGeom>
          <a:solidFill>
            <a:srgbClr val="F8B62E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1A2B6FC-DD84-4CB9-9320-A5AC4D5000BD}"/>
              </a:ext>
            </a:extLst>
          </p:cNvPr>
          <p:cNvSpPr/>
          <p:nvPr/>
        </p:nvSpPr>
        <p:spPr>
          <a:xfrm>
            <a:off x="2200656" y="3351471"/>
            <a:ext cx="1252278" cy="320991"/>
          </a:xfrm>
          <a:prstGeom prst="rect">
            <a:avLst/>
          </a:prstGeom>
          <a:solidFill>
            <a:srgbClr val="68842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이등변 삼각형 75">
            <a:extLst>
              <a:ext uri="{FF2B5EF4-FFF2-40B4-BE49-F238E27FC236}">
                <a16:creationId xmlns:a16="http://schemas.microsoft.com/office/drawing/2014/main" id="{DC874219-8DE2-44A6-ADDE-7F6F7B2437BA}"/>
              </a:ext>
            </a:extLst>
          </p:cNvPr>
          <p:cNvSpPr/>
          <p:nvPr/>
        </p:nvSpPr>
        <p:spPr>
          <a:xfrm flipV="1">
            <a:off x="2197424" y="3667771"/>
            <a:ext cx="1252276" cy="1200782"/>
          </a:xfrm>
          <a:prstGeom prst="triangle">
            <a:avLst>
              <a:gd name="adj" fmla="val 0"/>
            </a:avLst>
          </a:prstGeom>
          <a:solidFill>
            <a:srgbClr val="68842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BEE84624-4A0E-4FF3-B6D0-8994370A5A1E}"/>
              </a:ext>
            </a:extLst>
          </p:cNvPr>
          <p:cNvSpPr/>
          <p:nvPr/>
        </p:nvSpPr>
        <p:spPr>
          <a:xfrm>
            <a:off x="2129398" y="2714198"/>
            <a:ext cx="10476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감소된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소비자 잉여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82B99ABC-844B-49F5-A2B8-A84405681772}"/>
              </a:ext>
            </a:extLst>
          </p:cNvPr>
          <p:cNvSpPr/>
          <p:nvPr/>
        </p:nvSpPr>
        <p:spPr>
          <a:xfrm>
            <a:off x="2140502" y="3353583"/>
            <a:ext cx="10476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증가된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생산자 잉여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A95FFA1A-7E1F-4844-8C10-E1D15149507A}"/>
              </a:ext>
            </a:extLst>
          </p:cNvPr>
          <p:cNvSpPr/>
          <p:nvPr/>
        </p:nvSpPr>
        <p:spPr>
          <a:xfrm rot="5400000">
            <a:off x="3436934" y="3498270"/>
            <a:ext cx="638511" cy="471966"/>
          </a:xfrm>
          <a:prstGeom prst="triangle">
            <a:avLst>
              <a:gd name="adj" fmla="val 51194"/>
            </a:avLst>
          </a:pr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24B1F1A-F2B6-4B12-98B5-E082F6957954}"/>
              </a:ext>
            </a:extLst>
          </p:cNvPr>
          <p:cNvSpPr/>
          <p:nvPr/>
        </p:nvSpPr>
        <p:spPr>
          <a:xfrm>
            <a:off x="2970833" y="6030176"/>
            <a:ext cx="60500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latinLnBrk="1">
              <a:spcAft>
                <a:spcPts val="800"/>
              </a:spcAft>
            </a:pPr>
            <a:r>
              <a:rPr lang="ko-KR" altLang="en-US" sz="3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결과적으로 사회후생의 감소를 야기함</a:t>
            </a:r>
            <a:endParaRPr lang="ko-KR" altLang="ko-KR" sz="32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FEC04207-62E4-453B-A9A1-BF0A035D37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50"/>
          <a:stretch/>
        </p:blipFill>
        <p:spPr>
          <a:xfrm>
            <a:off x="2221987" y="5982809"/>
            <a:ext cx="822960" cy="583891"/>
          </a:xfrm>
          <a:prstGeom prst="rect">
            <a:avLst/>
          </a:prstGeom>
        </p:spPr>
      </p:pic>
      <p:sp>
        <p:nvSpPr>
          <p:cNvPr id="56" name="직사각형 55">
            <a:extLst>
              <a:ext uri="{FF2B5EF4-FFF2-40B4-BE49-F238E27FC236}">
                <a16:creationId xmlns:a16="http://schemas.microsoft.com/office/drawing/2014/main" id="{FC6185E7-3BBF-47AF-ACCF-A39E682B6A42}"/>
              </a:ext>
            </a:extLst>
          </p:cNvPr>
          <p:cNvSpPr/>
          <p:nvPr/>
        </p:nvSpPr>
        <p:spPr>
          <a:xfrm>
            <a:off x="3657558" y="4057321"/>
            <a:ext cx="1047688" cy="276999"/>
          </a:xfrm>
          <a:prstGeom prst="rect">
            <a:avLst/>
          </a:prstGeom>
          <a:solidFill>
            <a:srgbClr val="C00000">
              <a:alpha val="70000"/>
            </a:srgbClr>
          </a:solidFill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ko-KR" altLang="en-US" sz="12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감소된 사회후생</a:t>
            </a:r>
            <a:endParaRPr lang="ko-KR" altLang="ko-KR" sz="12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09C6D72-57DF-4AB5-BC31-7044086C2C29}"/>
              </a:ext>
            </a:extLst>
          </p:cNvPr>
          <p:cNvCxnSpPr/>
          <p:nvPr/>
        </p:nvCxnSpPr>
        <p:spPr>
          <a:xfrm>
            <a:off x="3813992" y="3761464"/>
            <a:ext cx="123526" cy="26369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A9DE130F-8298-4D56-B7C9-FED636A2ECD7}"/>
              </a:ext>
            </a:extLst>
          </p:cNvPr>
          <p:cNvCxnSpPr>
            <a:cxnSpLocks/>
          </p:cNvCxnSpPr>
          <p:nvPr/>
        </p:nvCxnSpPr>
        <p:spPr>
          <a:xfrm>
            <a:off x="2105816" y="3260022"/>
            <a:ext cx="1371526" cy="0"/>
          </a:xfrm>
          <a:prstGeom prst="line">
            <a:avLst/>
          </a:prstGeom>
          <a:ln w="28575">
            <a:solidFill>
              <a:srgbClr val="6884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3398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0E8CC7C9-BEFC-4AB8-B0CB-B58C90C5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360" y="885800"/>
            <a:ext cx="1793352" cy="18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ê´ë ¨ ì´ë¯¸ì§">
            <a:extLst>
              <a:ext uri="{FF2B5EF4-FFF2-40B4-BE49-F238E27FC236}">
                <a16:creationId xmlns:a16="http://schemas.microsoft.com/office/drawing/2014/main" id="{389E72D6-C236-4837-A59F-B8F475B19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9100" y="-20637"/>
            <a:ext cx="99822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7DBA038-8F27-460F-B7C1-F430D93872CC}"/>
              </a:ext>
            </a:extLst>
          </p:cNvPr>
          <p:cNvSpPr/>
          <p:nvPr/>
        </p:nvSpPr>
        <p:spPr>
          <a:xfrm>
            <a:off x="-1223186" y="-427530"/>
            <a:ext cx="11982450" cy="8382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C89C17E-4DF7-4AF2-A224-F82FB4442002}"/>
              </a:ext>
            </a:extLst>
          </p:cNvPr>
          <p:cNvSpPr txBox="1"/>
          <p:nvPr/>
        </p:nvSpPr>
        <p:spPr>
          <a:xfrm>
            <a:off x="1594262" y="2299965"/>
            <a:ext cx="5955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조선일보명조" panose="02030304000000000000" pitchFamily="18" charset="-127"/>
              </a:rPr>
              <a:t>사회적 후생과 생산자 잉여 간의 적절한 합의점 도출이 필요</a:t>
            </a:r>
            <a:endParaRPr lang="en-US" altLang="ko-KR" sz="20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54668B-8430-4329-8CB3-298BF31857F9}"/>
              </a:ext>
            </a:extLst>
          </p:cNvPr>
          <p:cNvSpPr txBox="1"/>
          <p:nvPr/>
        </p:nvSpPr>
        <p:spPr>
          <a:xfrm>
            <a:off x="1263549" y="2192785"/>
            <a:ext cx="3307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조선일보명조" panose="02030304000000000000" pitchFamily="18" charset="-127"/>
              </a:rPr>
              <a:t>“</a:t>
            </a:r>
            <a:endParaRPr lang="en-US" altLang="ko-KR" sz="20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76ECC-59E9-46AF-B9BA-06978F7846EA}"/>
              </a:ext>
            </a:extLst>
          </p:cNvPr>
          <p:cNvSpPr txBox="1"/>
          <p:nvPr/>
        </p:nvSpPr>
        <p:spPr>
          <a:xfrm>
            <a:off x="7440289" y="2192784"/>
            <a:ext cx="3307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조선일보명조" panose="02030304000000000000" pitchFamily="18" charset="-127"/>
              </a:rPr>
              <a:t>”</a:t>
            </a:r>
            <a:endParaRPr lang="en-US" altLang="ko-KR" sz="20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DAFB753-AF00-4DCB-B2E2-BA538ABA27A3}"/>
              </a:ext>
            </a:extLst>
          </p:cNvPr>
          <p:cNvSpPr/>
          <p:nvPr/>
        </p:nvSpPr>
        <p:spPr>
          <a:xfrm>
            <a:off x="3974721" y="1737266"/>
            <a:ext cx="1326004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DE6A9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정부</a:t>
            </a:r>
            <a:r>
              <a:rPr lang="ko-KR" altLang="en-US" sz="2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의 입장에서</a:t>
            </a:r>
            <a:r>
              <a:rPr lang="en-US" altLang="ko-KR" sz="2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, </a:t>
            </a:r>
            <a:endParaRPr lang="ko-KR" altLang="en-US" sz="20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9F5769-0F03-42FE-80D3-94DBFF196468}"/>
              </a:ext>
            </a:extLst>
          </p:cNvPr>
          <p:cNvSpPr/>
          <p:nvPr/>
        </p:nvSpPr>
        <p:spPr>
          <a:xfrm>
            <a:off x="1692550" y="3519800"/>
            <a:ext cx="5758900" cy="830997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경제란 각 경제 주체들이 조세와 보조금 등에 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구애받지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 않고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자유롭게 경제적 의사 결정을 수립할 때 가장 효율적인 결과를 가져올 수 있다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.  </a:t>
            </a: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그러나 정부에서 지급하는 보조금을 고려해서 공급할 양을 결정한다면 이러한 행위들은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궁극적으로 사회 전체의 효율을 떨어뜨리게 될 것이다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. </a:t>
            </a:r>
            <a:endParaRPr lang="ko-KR" altLang="en-US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897D5E-AFFE-43D1-B9F6-E8A46AAA5581}"/>
              </a:ext>
            </a:extLst>
          </p:cNvPr>
          <p:cNvCxnSpPr/>
          <p:nvPr/>
        </p:nvCxnSpPr>
        <p:spPr>
          <a:xfrm>
            <a:off x="1594262" y="2677802"/>
            <a:ext cx="1304386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F64A1BE6-E202-405F-9F61-C532EA8E94F7}"/>
              </a:ext>
            </a:extLst>
          </p:cNvPr>
          <p:cNvCxnSpPr>
            <a:cxnSpLocks/>
          </p:cNvCxnSpPr>
          <p:nvPr/>
        </p:nvCxnSpPr>
        <p:spPr>
          <a:xfrm>
            <a:off x="1783080" y="2700075"/>
            <a:ext cx="856356" cy="866867"/>
          </a:xfrm>
          <a:prstGeom prst="line">
            <a:avLst/>
          </a:prstGeom>
          <a:ln>
            <a:solidFill>
              <a:srgbClr val="C0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3315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0E8CC7C9-BEFC-4AB8-B0CB-B58C90C5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360" y="885800"/>
            <a:ext cx="1793352" cy="18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ê´ë ¨ ì´ë¯¸ì§">
            <a:extLst>
              <a:ext uri="{FF2B5EF4-FFF2-40B4-BE49-F238E27FC236}">
                <a16:creationId xmlns:a16="http://schemas.microsoft.com/office/drawing/2014/main" id="{389E72D6-C236-4837-A59F-B8F475B19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9100" y="-20637"/>
            <a:ext cx="99822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7DBA038-8F27-460F-B7C1-F430D93872CC}"/>
              </a:ext>
            </a:extLst>
          </p:cNvPr>
          <p:cNvSpPr/>
          <p:nvPr/>
        </p:nvSpPr>
        <p:spPr>
          <a:xfrm>
            <a:off x="-1223186" y="-427530"/>
            <a:ext cx="11982450" cy="8382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C89C17E-4DF7-4AF2-A224-F82FB4442002}"/>
              </a:ext>
            </a:extLst>
          </p:cNvPr>
          <p:cNvSpPr txBox="1"/>
          <p:nvPr/>
        </p:nvSpPr>
        <p:spPr>
          <a:xfrm>
            <a:off x="1594262" y="2299965"/>
            <a:ext cx="5955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조선일보명조" panose="02030304000000000000" pitchFamily="18" charset="-127"/>
              </a:rPr>
              <a:t>사회적 후생과 생산자 잉여 간의 적절한 합의점 도출이 필요</a:t>
            </a:r>
            <a:endParaRPr lang="en-US" altLang="ko-KR" sz="20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54668B-8430-4329-8CB3-298BF31857F9}"/>
              </a:ext>
            </a:extLst>
          </p:cNvPr>
          <p:cNvSpPr txBox="1"/>
          <p:nvPr/>
        </p:nvSpPr>
        <p:spPr>
          <a:xfrm>
            <a:off x="1263549" y="2192785"/>
            <a:ext cx="3307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조선일보명조" panose="02030304000000000000" pitchFamily="18" charset="-127"/>
              </a:rPr>
              <a:t>“</a:t>
            </a:r>
            <a:endParaRPr lang="en-US" altLang="ko-KR" sz="20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76ECC-59E9-46AF-B9BA-06978F7846EA}"/>
              </a:ext>
            </a:extLst>
          </p:cNvPr>
          <p:cNvSpPr txBox="1"/>
          <p:nvPr/>
        </p:nvSpPr>
        <p:spPr>
          <a:xfrm>
            <a:off x="7440289" y="2192784"/>
            <a:ext cx="3307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조선일보명조" panose="02030304000000000000" pitchFamily="18" charset="-127"/>
              </a:rPr>
              <a:t>”</a:t>
            </a:r>
            <a:endParaRPr lang="en-US" altLang="ko-KR" sz="20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DAFB753-AF00-4DCB-B2E2-BA538ABA27A3}"/>
              </a:ext>
            </a:extLst>
          </p:cNvPr>
          <p:cNvSpPr/>
          <p:nvPr/>
        </p:nvSpPr>
        <p:spPr>
          <a:xfrm>
            <a:off x="3974721" y="1737266"/>
            <a:ext cx="1326004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DE6A9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정부</a:t>
            </a:r>
            <a:r>
              <a:rPr lang="ko-KR" altLang="en-US" sz="2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의 입장에서</a:t>
            </a:r>
            <a:r>
              <a:rPr lang="en-US" altLang="ko-KR" sz="2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, </a:t>
            </a:r>
            <a:endParaRPr lang="ko-KR" altLang="en-US" sz="20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9F5769-0F03-42FE-80D3-94DBFF196468}"/>
              </a:ext>
            </a:extLst>
          </p:cNvPr>
          <p:cNvSpPr/>
          <p:nvPr/>
        </p:nvSpPr>
        <p:spPr>
          <a:xfrm>
            <a:off x="1692550" y="3519800"/>
            <a:ext cx="5758900" cy="646331"/>
          </a:xfrm>
          <a:prstGeom prst="rect">
            <a:avLst/>
          </a:prstGeom>
          <a:solidFill>
            <a:srgbClr val="68842B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농가에 대해 정부가 결손보상을 결정하는 지지가격수준인 목표가격을 통해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농민들의 최소한 수준의 이익을 보장해 주어야만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bg1"/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농가 수를 확보하고 국가 경쟁력에 영향을 미치는 식량 자급률을 높일 수 있다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.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bg1"/>
                </a:solidFill>
                <a:latin typeface="Arial"/>
                <a:ea typeface="나눔스퀘어라운드 Regular"/>
              </a:rPr>
              <a:t> 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5897D5E-AFFE-43D1-B9F6-E8A46AAA5581}"/>
              </a:ext>
            </a:extLst>
          </p:cNvPr>
          <p:cNvCxnSpPr/>
          <p:nvPr/>
        </p:nvCxnSpPr>
        <p:spPr>
          <a:xfrm>
            <a:off x="3029870" y="2700075"/>
            <a:ext cx="1304386" cy="0"/>
          </a:xfrm>
          <a:prstGeom prst="line">
            <a:avLst/>
          </a:prstGeom>
          <a:ln>
            <a:solidFill>
              <a:srgbClr val="6884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F64A1BE6-E202-405F-9F61-C532EA8E94F7}"/>
              </a:ext>
            </a:extLst>
          </p:cNvPr>
          <p:cNvCxnSpPr>
            <a:cxnSpLocks/>
          </p:cNvCxnSpPr>
          <p:nvPr/>
        </p:nvCxnSpPr>
        <p:spPr>
          <a:xfrm flipH="1">
            <a:off x="2639436" y="2700075"/>
            <a:ext cx="826140" cy="866867"/>
          </a:xfrm>
          <a:prstGeom prst="line">
            <a:avLst/>
          </a:prstGeom>
          <a:ln>
            <a:solidFill>
              <a:srgbClr val="68842B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2170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3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문제진단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E654DE-0C76-4FA8-B8C6-F33092D9DB69}"/>
              </a:ext>
            </a:extLst>
          </p:cNvPr>
          <p:cNvSpPr/>
          <p:nvPr/>
        </p:nvSpPr>
        <p:spPr>
          <a:xfrm>
            <a:off x="302830" y="1476868"/>
            <a:ext cx="8290664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7D1E2D60-CCB5-4DCB-866F-66AFB67A0EF1}"/>
              </a:ext>
            </a:extLst>
          </p:cNvPr>
          <p:cNvSpPr/>
          <p:nvPr/>
        </p:nvSpPr>
        <p:spPr>
          <a:xfrm>
            <a:off x="287647" y="1316780"/>
            <a:ext cx="2917191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796C765-BDFD-4B05-8427-37A05EC9B442}"/>
              </a:ext>
            </a:extLst>
          </p:cNvPr>
          <p:cNvSpPr/>
          <p:nvPr/>
        </p:nvSpPr>
        <p:spPr>
          <a:xfrm>
            <a:off x="351976" y="1339483"/>
            <a:ext cx="29949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기존 모델 기반 데이터 셋 만들기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표 2">
                <a:extLst>
                  <a:ext uri="{FF2B5EF4-FFF2-40B4-BE49-F238E27FC236}">
                    <a16:creationId xmlns:a16="http://schemas.microsoft.com/office/drawing/2014/main" id="{B59CC537-2A2F-4820-B8F3-482CE008F58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27598058"/>
                  </p:ext>
                </p:extLst>
              </p:nvPr>
            </p:nvGraphicFramePr>
            <p:xfrm>
              <a:off x="1218934" y="1838125"/>
              <a:ext cx="6893650" cy="3692887"/>
            </p:xfrm>
            <a:graphic>
              <a:graphicData uri="http://schemas.openxmlformats.org/drawingml/2006/table">
                <a:tbl>
                  <a:tblPr>
                    <a:tableStyleId>{00A15C55-8517-42AA-B614-E9B94910E393}</a:tableStyleId>
                  </a:tblPr>
                  <a:tblGrid>
                    <a:gridCol w="1378730">
                      <a:extLst>
                        <a:ext uri="{9D8B030D-6E8A-4147-A177-3AD203B41FA5}">
                          <a16:colId xmlns:a16="http://schemas.microsoft.com/office/drawing/2014/main" val="1817299011"/>
                        </a:ext>
                      </a:extLst>
                    </a:gridCol>
                    <a:gridCol w="1378730">
                      <a:extLst>
                        <a:ext uri="{9D8B030D-6E8A-4147-A177-3AD203B41FA5}">
                          <a16:colId xmlns:a16="http://schemas.microsoft.com/office/drawing/2014/main" val="3857079326"/>
                        </a:ext>
                      </a:extLst>
                    </a:gridCol>
                    <a:gridCol w="1378730">
                      <a:extLst>
                        <a:ext uri="{9D8B030D-6E8A-4147-A177-3AD203B41FA5}">
                          <a16:colId xmlns:a16="http://schemas.microsoft.com/office/drawing/2014/main" val="1101583005"/>
                        </a:ext>
                      </a:extLst>
                    </a:gridCol>
                    <a:gridCol w="1378730">
                      <a:extLst>
                        <a:ext uri="{9D8B030D-6E8A-4147-A177-3AD203B41FA5}">
                          <a16:colId xmlns:a16="http://schemas.microsoft.com/office/drawing/2014/main" val="3502480662"/>
                        </a:ext>
                      </a:extLst>
                    </a:gridCol>
                    <a:gridCol w="1378730">
                      <a:extLst>
                        <a:ext uri="{9D8B030D-6E8A-4147-A177-3AD203B41FA5}">
                          <a16:colId xmlns:a16="http://schemas.microsoft.com/office/drawing/2014/main" val="1931507085"/>
                        </a:ext>
                      </a:extLst>
                    </a:gridCol>
                  </a:tblGrid>
                  <a:tr h="622638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800" b="1" i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  <a:ea typeface="나눔스퀘어라운드 Regular"/>
                              <a:cs typeface="+mn-cs"/>
                            </a:rPr>
                            <a:t>year</a:t>
                          </a:r>
                        </a:p>
                      </a:txBody>
                      <a:tcPr marL="23778" marR="23778" marT="23778" marB="23778" anchor="ctr">
                        <a:solidFill>
                          <a:srgbClr val="FDE6A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kumimoji="0" lang="en-US" altLang="ko-KR" sz="1800" b="1" i="1" u="none" strike="noStrike" kern="1200" cap="none" spc="-150" normalizeH="0" baseline="0" noProof="0" smtClean="0">
                                        <a:ln>
                                          <a:solidFill>
                                            <a:srgbClr val="113740">
                                              <a:alpha val="0"/>
                                            </a:srgbClr>
                                          </a:solidFill>
                                        </a:ln>
                                        <a:solidFill>
                                          <a:prstClr val="black">
                                            <a:lumMod val="85000"/>
                                            <a:lumOff val="15000"/>
                                          </a:prstClr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나눔스퀘어라운드 Regular"/>
                                        <a:cs typeface="+mn-cs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kumimoji="0" lang="en-US" altLang="ko-KR" sz="1800" b="1" i="0" u="none" strike="noStrike" kern="1200" cap="none" spc="-150" normalizeH="0" baseline="0" noProof="0">
                                        <a:ln>
                                          <a:solidFill>
                                            <a:srgbClr val="113740">
                                              <a:alpha val="0"/>
                                            </a:srgbClr>
                                          </a:solidFill>
                                        </a:ln>
                                        <a:solidFill>
                                          <a:prstClr val="black">
                                            <a:lumMod val="85000"/>
                                            <a:lumOff val="15000"/>
                                          </a:prstClr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나눔스퀘어라운드 Regular"/>
                                        <a:cs typeface="+mn-cs"/>
                                      </a:rPr>
                                      <m:t>log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kumimoji="0" lang="en-US" altLang="ko-KR" sz="1800" b="1" i="1" u="none" strike="noStrike" kern="1200" cap="none" spc="-150" normalizeH="0" baseline="0" noProof="0">
                                            <a:ln>
                                              <a:solidFill>
                                                <a:srgbClr val="113740">
                                                  <a:alpha val="0"/>
                                                </a:srgbClr>
                                              </a:solidFill>
                                            </a:ln>
                                            <a:solidFill>
                                              <a:prstClr val="black">
                                                <a:lumMod val="85000"/>
                                                <a:lumOff val="15000"/>
                                              </a:prstClr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나눔스퀘어라운드 Regular"/>
                                            <a:cs typeface="+mn-cs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kumimoji="0" lang="en-US" altLang="ko-KR" sz="1800" b="1" i="1" u="none" strike="noStrike" kern="1200" cap="none" spc="-150" normalizeH="0" baseline="0" noProof="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prstClr val="black">
                                                    <a:lumMod val="85000"/>
                                                    <a:lumOff val="15000"/>
                                                  </a:prstClr>
                                                </a:solidFill>
                                                <a:effectLst/>
                                                <a:uLnTx/>
                                                <a:uFillTx/>
                                                <a:latin typeface="Cambria Math" panose="02040503050406030204" pitchFamily="18" charset="0"/>
                                                <a:ea typeface="나눔스퀘어라운드 Regular"/>
                                                <a:cs typeface="+mn-cs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kumimoji="0" lang="en-US" altLang="ko-KR" sz="1800" b="1" i="0" u="none" strike="noStrike" kern="1200" cap="none" spc="-150" normalizeH="0" baseline="0" noProof="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prstClr val="black">
                                                    <a:lumMod val="85000"/>
                                                    <a:lumOff val="15000"/>
                                                  </a:prstClr>
                                                </a:solidFill>
                                                <a:effectLst/>
                                                <a:uLnTx/>
                                                <a:uFillTx/>
                                                <a:latin typeface="Cambria Math" panose="02040503050406030204" pitchFamily="18" charset="0"/>
                                                <a:ea typeface="나눔스퀘어라운드 Regular"/>
                                                <a:cs typeface="+mn-cs"/>
                                              </a:rPr>
                                              <m:t>𝑠</m:t>
                                            </m:r>
                                          </m:e>
                                          <m:sub>
                                            <m:r>
                                              <a:rPr kumimoji="0" lang="en-US" altLang="ko-KR" sz="1800" b="1" i="0" u="none" strike="noStrike" kern="1200" cap="none" spc="-150" normalizeH="0" baseline="0" noProof="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prstClr val="black">
                                                    <a:lumMod val="85000"/>
                                                    <a:lumOff val="15000"/>
                                                  </a:prstClr>
                                                </a:solidFill>
                                                <a:effectLst/>
                                                <a:uLnTx/>
                                                <a:uFillTx/>
                                                <a:latin typeface="Cambria Math" panose="02040503050406030204" pitchFamily="18" charset="0"/>
                                                <a:ea typeface="나눔스퀘어라운드 Regular"/>
                                                <a:cs typeface="+mn-cs"/>
                                              </a:rPr>
                                              <m:t>𝑡</m:t>
                                            </m:r>
                                            <m:r>
                                              <a:rPr kumimoji="0" lang="en-US" altLang="ko-KR" sz="1800" b="1" i="0" u="none" strike="noStrike" kern="1200" cap="none" spc="-150" normalizeH="0" baseline="0" noProof="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prstClr val="black">
                                                    <a:lumMod val="85000"/>
                                                    <a:lumOff val="15000"/>
                                                  </a:prstClr>
                                                </a:solidFill>
                                                <a:effectLst/>
                                                <a:uLnTx/>
                                                <a:uFillTx/>
                                                <a:latin typeface="Cambria Math" panose="02040503050406030204" pitchFamily="18" charset="0"/>
                                                <a:ea typeface="나눔스퀘어라운드 Regular"/>
                                                <a:cs typeface="+mn-cs"/>
                                              </a:rPr>
                                              <m:t>−1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</m:oMath>
                            </m:oMathPara>
                          </a14:m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Arial"/>
                            <a:ea typeface="나눔스퀘어라운드 Regular"/>
                            <a:cs typeface="+mn-cs"/>
                          </a:endParaRPr>
                        </a:p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전년도 재고량 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(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천톤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)</a:t>
                          </a:r>
                        </a:p>
                      </a:txBody>
                      <a:tcPr marL="23778" marR="23778" marT="23778" marB="23778" anchor="ctr">
                        <a:solidFill>
                          <a:srgbClr val="FDE6A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US" altLang="ko-KR" sz="1800" b="1" i="1" spc="-150" smtClean="0">
                                        <a:ln>
                                          <a:solidFill>
                                            <a:srgbClr val="113740">
                                              <a:alpha val="0"/>
                                            </a:srgbClr>
                                          </a:solidFill>
                                        </a:ln>
                                        <a:solidFill>
                                          <a:srgbClr val="33322E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altLang="ko-KR" sz="1800" b="1" spc="-150">
                                        <a:ln>
                                          <a:solidFill>
                                            <a:srgbClr val="113740">
                                              <a:alpha val="0"/>
                                            </a:srgbClr>
                                          </a:solidFill>
                                        </a:ln>
                                        <a:solidFill>
                                          <a:srgbClr val="33322E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log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altLang="ko-KR" sz="1800" b="1" i="1" spc="-150">
                                            <a:ln>
                                              <a:solidFill>
                                                <a:srgbClr val="113740">
                                                  <a:alpha val="0"/>
                                                </a:srgbClr>
                                              </a:solidFill>
                                            </a:ln>
                                            <a:solidFill>
                                              <a:srgbClr val="33322E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altLang="ko-KR" sz="1800" b="1" i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ko-KR" sz="1800" b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𝑄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ko-KR" sz="1800" b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sub>
                                        </m:sSub>
                                        <m:r>
                                          <a:rPr lang="en-US" altLang="ko-KR" sz="1800" b="1" spc="-150">
                                            <a:ln>
                                              <a:solidFill>
                                                <a:srgbClr val="113740">
                                                  <a:alpha val="0"/>
                                                </a:srgbClr>
                                              </a:solidFill>
                                            </a:ln>
                                            <a:solidFill>
                                              <a:srgbClr val="33322E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altLang="ko-KR" sz="1800" b="1" i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ko-KR" sz="1800" b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𝐺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ko-KR" sz="1800" b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func>
                              </m:oMath>
                            </m:oMathPara>
                          </a14:m>
                          <a:endParaRPr lang="en-US" altLang="ko-KR" sz="18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Arial"/>
                            <a:ea typeface="나눔스퀘어라운드 Regular"/>
                            <a:cs typeface="+mn-cs"/>
                          </a:endParaRPr>
                        </a:p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쌀생산량 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–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정부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매입량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Arial"/>
                            <a:ea typeface="나눔스퀘어라운드 Regular"/>
                            <a:cs typeface="+mn-cs"/>
                          </a:endParaRPr>
                        </a:p>
                      </a:txBody>
                      <a:tcPr marL="23778" marR="23778" marT="23778" marB="23778" anchor="ctr">
                        <a:solidFill>
                          <a:srgbClr val="FDE6A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US" altLang="ko-KR" sz="1800" b="1" i="1" kern="1200" spc="-150" smtClean="0">
                                        <a:ln>
                                          <a:solidFill>
                                            <a:srgbClr val="113740">
                                              <a:alpha val="0"/>
                                            </a:srgbClr>
                                          </a:solidFill>
                                        </a:ln>
                                        <a:solidFill>
                                          <a:srgbClr val="33322E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altLang="ko-KR" sz="1800" b="1" i="1" kern="1200" spc="-150">
                                        <a:ln>
                                          <a:solidFill>
                                            <a:srgbClr val="113740">
                                              <a:alpha val="0"/>
                                            </a:srgbClr>
                                          </a:solidFill>
                                        </a:ln>
                                        <a:solidFill>
                                          <a:srgbClr val="33322E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log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altLang="ko-KR" sz="1800" b="1" i="1" kern="1200" spc="-150">
                                            <a:ln>
                                              <a:solidFill>
                                                <a:srgbClr val="113740">
                                                  <a:alpha val="0"/>
                                                </a:srgbClr>
                                              </a:solidFill>
                                            </a:ln>
                                            <a:solidFill>
                                              <a:srgbClr val="33322E"/>
                                            </a:solidFill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US" altLang="ko-KR" sz="1800" b="1" i="1" spc="-150" smtClean="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altLang="ko-KR" sz="1800" b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𝑃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ko-KR" sz="1800" b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  <m:r>
                                              <a:rPr lang="en-US" altLang="ko-KR" sz="1800" b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−1</m:t>
                                            </m:r>
                                          </m:sub>
                                          <m:sup>
                                            <m:r>
                                              <a:rPr lang="en-US" altLang="ko-KR" sz="1800" b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p>
                                        </m:sSubSup>
                                      </m:e>
                                    </m:d>
                                  </m:e>
                                </m:func>
                              </m:oMath>
                            </m:oMathPara>
                          </a14:m>
                          <a:endParaRPr lang="en-US" altLang="ko-KR" sz="1800" b="1" i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33322E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전년도 단경기가격</a:t>
                          </a:r>
                        </a:p>
                      </a:txBody>
                      <a:tcPr marL="23778" marR="23778" marT="23778" marB="23778" anchor="ctr">
                        <a:solidFill>
                          <a:srgbClr val="FDE6A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US" altLang="ko-KR" sz="1800" b="1" i="1" spc="-150" smtClean="0">
                                        <a:ln>
                                          <a:solidFill>
                                            <a:srgbClr val="113740">
                                              <a:alpha val="0"/>
                                            </a:srgbClr>
                                          </a:solidFill>
                                        </a:ln>
                                        <a:solidFill>
                                          <a:srgbClr val="33322E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altLang="ko-KR" sz="1800" b="1" spc="-150">
                                        <a:ln>
                                          <a:solidFill>
                                            <a:srgbClr val="113740">
                                              <a:alpha val="0"/>
                                            </a:srgbClr>
                                          </a:solidFill>
                                        </a:ln>
                                        <a:solidFill>
                                          <a:srgbClr val="33322E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log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altLang="ko-KR" sz="1800" b="1" i="1" spc="-150">
                                            <a:ln>
                                              <a:solidFill>
                                                <a:srgbClr val="113740">
                                                  <a:alpha val="0"/>
                                                </a:srgbClr>
                                              </a:solidFill>
                                            </a:ln>
                                            <a:solidFill>
                                              <a:srgbClr val="33322E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US" altLang="ko-KR" sz="1800" b="1" i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altLang="ko-KR" sz="1800" b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𝑃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ko-KR" sz="1800" b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sub>
                                          <m:sup>
                                            <m:r>
                                              <a:rPr lang="en-US" altLang="ko-KR" sz="1800" b="1" spc="-150">
                                                <a:ln>
                                                  <a:solidFill>
                                                    <a:srgbClr val="113740">
                                                      <a:alpha val="0"/>
                                                    </a:srgbClr>
                                                  </a:solidFill>
                                                </a:ln>
                                                <a:solidFill>
                                                  <a:srgbClr val="33322E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p>
                                        </m:sSubSup>
                                      </m:e>
                                    </m:d>
                                  </m:e>
                                </m:func>
                              </m:oMath>
                            </m:oMathPara>
                          </a14:m>
                          <a:endParaRPr lang="en-US" altLang="ko-KR" sz="1800" b="1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33322E"/>
                            </a:solidFill>
                            <a:latin typeface="Arial"/>
                          </a:endParaRPr>
                        </a:p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수확기 가격</a:t>
                          </a:r>
                        </a:p>
                      </a:txBody>
                      <a:tcPr marL="23778" marR="23778" marT="23778" marB="23778" anchor="ctr">
                        <a:solidFill>
                          <a:srgbClr val="FDE6A9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17094148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2005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6.745236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15.523830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10.461130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10.499656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433135615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2006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6.723832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15.483179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10.592702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10.532123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1716231745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2007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6.721426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15.431635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10.567669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10.551167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3986685907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2008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6.543912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15.519738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10.584309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10.611302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2882147566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2009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6.530878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15.529807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10.641656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10.450510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3238192593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2010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6.900731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15.391602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10.530148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10.436495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3743751045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7.319202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15.378878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10.384647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10.620864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2958236164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6.957497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15.333898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10.571317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10.677892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40358345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2013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6.635947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15.389261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10.643447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10.689647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2312236727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2014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6.685861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15.389809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10.700995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10.635326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3338556887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2015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6.773080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15.393522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10.658882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10.532816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1822448269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2016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7.210818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15.364327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10.593931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10.370518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3687599569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7.465655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15.311841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10.475850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10.547996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51469710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표 2">
                <a:extLst>
                  <a:ext uri="{FF2B5EF4-FFF2-40B4-BE49-F238E27FC236}">
                    <a16:creationId xmlns:a16="http://schemas.microsoft.com/office/drawing/2014/main" id="{B59CC537-2A2F-4820-B8F3-482CE008F58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27598058"/>
                  </p:ext>
                </p:extLst>
              </p:nvPr>
            </p:nvGraphicFramePr>
            <p:xfrm>
              <a:off x="1218934" y="1838125"/>
              <a:ext cx="6893650" cy="3692887"/>
            </p:xfrm>
            <a:graphic>
              <a:graphicData uri="http://schemas.openxmlformats.org/drawingml/2006/table">
                <a:tbl>
                  <a:tblPr>
                    <a:tableStyleId>{00A15C55-8517-42AA-B614-E9B94910E393}</a:tableStyleId>
                  </a:tblPr>
                  <a:tblGrid>
                    <a:gridCol w="1378730">
                      <a:extLst>
                        <a:ext uri="{9D8B030D-6E8A-4147-A177-3AD203B41FA5}">
                          <a16:colId xmlns:a16="http://schemas.microsoft.com/office/drawing/2014/main" val="1817299011"/>
                        </a:ext>
                      </a:extLst>
                    </a:gridCol>
                    <a:gridCol w="1378730">
                      <a:extLst>
                        <a:ext uri="{9D8B030D-6E8A-4147-A177-3AD203B41FA5}">
                          <a16:colId xmlns:a16="http://schemas.microsoft.com/office/drawing/2014/main" val="3857079326"/>
                        </a:ext>
                      </a:extLst>
                    </a:gridCol>
                    <a:gridCol w="1378730">
                      <a:extLst>
                        <a:ext uri="{9D8B030D-6E8A-4147-A177-3AD203B41FA5}">
                          <a16:colId xmlns:a16="http://schemas.microsoft.com/office/drawing/2014/main" val="1101583005"/>
                        </a:ext>
                      </a:extLst>
                    </a:gridCol>
                    <a:gridCol w="1378730">
                      <a:extLst>
                        <a:ext uri="{9D8B030D-6E8A-4147-A177-3AD203B41FA5}">
                          <a16:colId xmlns:a16="http://schemas.microsoft.com/office/drawing/2014/main" val="3502480662"/>
                        </a:ext>
                      </a:extLst>
                    </a:gridCol>
                    <a:gridCol w="1378730">
                      <a:extLst>
                        <a:ext uri="{9D8B030D-6E8A-4147-A177-3AD203B41FA5}">
                          <a16:colId xmlns:a16="http://schemas.microsoft.com/office/drawing/2014/main" val="1931507085"/>
                        </a:ext>
                      </a:extLst>
                    </a:gridCol>
                  </a:tblGrid>
                  <a:tr h="622638"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800" b="1" i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  <a:ea typeface="나눔스퀘어라운드 Regular"/>
                              <a:cs typeface="+mn-cs"/>
                            </a:rPr>
                            <a:t>year</a:t>
                          </a:r>
                        </a:p>
                      </a:txBody>
                      <a:tcPr marL="23778" marR="23778" marT="23778" marB="23778" anchor="ctr">
                        <a:solidFill>
                          <a:srgbClr val="FDE6A9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23778" marR="23778" marT="23778" marB="23778" anchor="ctr">
                        <a:blipFill>
                          <a:blip r:embed="rId2"/>
                          <a:stretch>
                            <a:fillRect l="-100000" t="-980" r="-300000" b="-49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23778" marR="23778" marT="23778" marB="23778" anchor="ctr">
                        <a:blipFill>
                          <a:blip r:embed="rId2"/>
                          <a:stretch>
                            <a:fillRect l="-200885" t="-980" r="-201327" b="-49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23778" marR="23778" marT="23778" marB="23778" anchor="ctr">
                        <a:blipFill>
                          <a:blip r:embed="rId2"/>
                          <a:stretch>
                            <a:fillRect l="-299559" t="-980" r="-100441" b="-49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23778" marR="23778" marT="23778" marB="23778" anchor="ctr">
                        <a:blipFill>
                          <a:blip r:embed="rId2"/>
                          <a:stretch>
                            <a:fillRect l="-401327" t="-980" r="-885" b="-49705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17094148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2005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6.745236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15.523830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10.461130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10.499656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433135615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2006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6.723832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15.483179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10.592702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10.532123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1716231745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2007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6.721426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15.431635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10.567669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10.551167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3986685907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2008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6.543912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15.519738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10.584309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10.611302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2882147566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2009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6.530878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15.529807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10.641656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10.450510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3238192593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2010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6.900731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15.391602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10.530148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10.436495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3743751045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7.319202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15.378878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10.384647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10.620864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2958236164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6.957497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15.333898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10.571317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10.677892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40358345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2013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6.635947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15.389261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10.643447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10.689647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2312236727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2014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6.685861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15.389809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10.700995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10.635326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3338556887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2015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6.773080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15.393522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10.658882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10.532816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1822448269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2016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7.210818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15.364327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10.593931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10.370518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3687599569"/>
                      </a:ext>
                    </a:extLst>
                  </a:tr>
                  <a:tr h="236173"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2017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7.465655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15.311841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10.475850</a:t>
                          </a:r>
                        </a:p>
                      </a:txBody>
                      <a:tcPr marL="23778" marR="23778" marT="23778" marB="23778" anchor="ctr"/>
                    </a:tc>
                    <a:tc>
                      <a:txBody>
                        <a:bodyPr/>
                        <a:lstStyle/>
                        <a:p>
                          <a:pPr marL="0" algn="ctr" defTabSz="457200" rtl="0" eaLnBrk="1" fontAlgn="ctr" latinLnBrk="1" hangingPunct="1">
                            <a:spcAft>
                              <a:spcPts val="0"/>
                            </a:spcAft>
                          </a:pP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tx1">
                                  <a:lumMod val="85000"/>
                                  <a:lumOff val="15000"/>
                                </a:schemeClr>
                              </a:solidFill>
                              <a:latin typeface="Arial"/>
                              <a:ea typeface="나눔스퀘어라운드 Regular"/>
                              <a:cs typeface="+mn-cs"/>
                            </a:rPr>
                            <a:t>10.547996</a:t>
                          </a:r>
                        </a:p>
                      </a:txBody>
                      <a:tcPr marL="23778" marR="23778" marT="23778" marB="23778" anchor="ctr"/>
                    </a:tc>
                    <a:extLst>
                      <a:ext uri="{0D108BD9-81ED-4DB2-BD59-A6C34878D82A}">
                        <a16:rowId xmlns:a16="http://schemas.microsoft.com/office/drawing/2014/main" val="51469710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8A6FA2D1-AB3F-4A44-8B7D-9CC00D140C08}"/>
              </a:ext>
            </a:extLst>
          </p:cNvPr>
          <p:cNvSpPr/>
          <p:nvPr/>
        </p:nvSpPr>
        <p:spPr>
          <a:xfrm>
            <a:off x="4821382" y="6450676"/>
            <a:ext cx="3125585" cy="108066"/>
          </a:xfrm>
          <a:prstGeom prst="parallelogram">
            <a:avLst/>
          </a:prstGeom>
          <a:solidFill>
            <a:srgbClr val="F8B6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B4858B5-78FC-49C5-9646-E104B40AC676}"/>
              </a:ext>
            </a:extLst>
          </p:cNvPr>
          <p:cNvSpPr/>
          <p:nvPr/>
        </p:nvSpPr>
        <p:spPr>
          <a:xfrm>
            <a:off x="162716" y="5874310"/>
            <a:ext cx="8775223" cy="7489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>
              <a:spcAft>
                <a:spcPts val="800"/>
              </a:spcAft>
            </a:pPr>
            <a:r>
              <a:rPr lang="en-US" altLang="ko-KR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2005</a:t>
            </a:r>
            <a:r>
              <a:rPr lang="ko-KR" altLang="en-US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년부터 쌀목표가격제가 시행되었으며</a:t>
            </a:r>
            <a:r>
              <a:rPr lang="en-US" altLang="ko-KR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ko-KR" altLang="en-US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대다수의 통계자료들이 </a:t>
            </a:r>
            <a:r>
              <a:rPr lang="en-US" altLang="ko-KR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2000</a:t>
            </a:r>
            <a:r>
              <a:rPr lang="ko-KR" altLang="en-US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년대 이후부터 정리되어 있음</a:t>
            </a:r>
            <a:endParaRPr lang="en-US" altLang="ko-KR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pPr algn="ctr" latinLnBrk="1">
              <a:spcAft>
                <a:spcPts val="800"/>
              </a:spcAft>
            </a:pPr>
            <a:r>
              <a:rPr lang="en-US" altLang="ko-KR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2018</a:t>
            </a:r>
            <a:r>
              <a:rPr lang="ko-KR" altLang="en-US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년의 경우 아직 자료가 부재함</a:t>
            </a:r>
            <a:r>
              <a:rPr lang="en-US" altLang="ko-KR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 </a:t>
            </a:r>
            <a:r>
              <a:rPr lang="ko-KR" altLang="en-US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이에 따라 </a:t>
            </a:r>
            <a:r>
              <a:rPr lang="en-US" altLang="ko-KR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2005</a:t>
            </a:r>
            <a:r>
              <a:rPr lang="ko-KR" altLang="en-US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년</a:t>
            </a:r>
            <a:r>
              <a:rPr lang="en-US" altLang="ko-KR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-2017</a:t>
            </a:r>
            <a:r>
              <a:rPr lang="ko-KR" altLang="en-US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년 데이터셋을 수집함</a:t>
            </a:r>
            <a:r>
              <a:rPr lang="en-US" altLang="ko-KR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. </a:t>
            </a:r>
            <a:r>
              <a:rPr lang="ko-KR" altLang="en-US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</a:t>
            </a:r>
            <a:endParaRPr lang="ko-KR" altLang="ko-KR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1089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3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문제진단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E654DE-0C76-4FA8-B8C6-F33092D9DB69}"/>
              </a:ext>
            </a:extLst>
          </p:cNvPr>
          <p:cNvSpPr/>
          <p:nvPr/>
        </p:nvSpPr>
        <p:spPr>
          <a:xfrm>
            <a:off x="295201" y="1503501"/>
            <a:ext cx="4029473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7D1E2D60-CCB5-4DCB-866F-66AFB67A0EF1}"/>
              </a:ext>
            </a:extLst>
          </p:cNvPr>
          <p:cNvSpPr/>
          <p:nvPr/>
        </p:nvSpPr>
        <p:spPr>
          <a:xfrm>
            <a:off x="287647" y="1316780"/>
            <a:ext cx="2917191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796C765-BDFD-4B05-8427-37A05EC9B442}"/>
              </a:ext>
            </a:extLst>
          </p:cNvPr>
          <p:cNvSpPr/>
          <p:nvPr/>
        </p:nvSpPr>
        <p:spPr>
          <a:xfrm>
            <a:off x="351976" y="1339483"/>
            <a:ext cx="29949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소스코드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FEB0D5D-5BC1-4C45-88C3-DB6EA9C7DB69}"/>
              </a:ext>
            </a:extLst>
          </p:cNvPr>
          <p:cNvSpPr/>
          <p:nvPr/>
        </p:nvSpPr>
        <p:spPr>
          <a:xfrm>
            <a:off x="372226" y="1762087"/>
            <a:ext cx="362272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/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lencol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len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(df3.columns)</a:t>
            </a:r>
          </a:p>
          <a:p>
            <a:pPr algn="just" latinLnBrk="1"/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for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in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range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lencol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):</a:t>
            </a:r>
          </a:p>
          <a:p>
            <a:pPr algn="just" latinLnBrk="1"/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l1 = df3.iloc[:,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]</a:t>
            </a:r>
          </a:p>
          <a:p>
            <a:pPr algn="just" latinLnBrk="1"/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lenl1 =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len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(l1)</a:t>
            </a:r>
          </a:p>
          <a:p>
            <a:pPr algn="just" latinLnBrk="1"/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l2 = []</a:t>
            </a:r>
          </a:p>
          <a:p>
            <a:pPr algn="just" latinLnBrk="1"/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</a:p>
          <a:p>
            <a:pPr algn="just" latinLnBrk="1"/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for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a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in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l1:</a:t>
            </a:r>
          </a:p>
          <a:p>
            <a:pPr algn="just" latinLnBrk="1"/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x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np.log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a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</a:t>
            </a:r>
          </a:p>
          <a:p>
            <a:pPr algn="just" latinLnBrk="1"/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l2.append(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x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</a:t>
            </a:r>
          </a:p>
          <a:p>
            <a:pPr algn="just" latinLnBrk="1"/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</a:p>
          <a:p>
            <a:pPr algn="just" latinLnBrk="1"/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df3.iloc[:, 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] = l2</a:t>
            </a:r>
            <a:endParaRPr lang="en-US" altLang="ko-KR" sz="120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/>
            <a:endParaRPr lang="en-US" altLang="ko-KR" sz="120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from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sklearn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import datasets,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linear_model</a:t>
            </a:r>
            <a:endParaRPr lang="en-US" altLang="ko-KR" sz="120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import pandas as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pd</a:t>
            </a:r>
            <a:endParaRPr lang="en-US" altLang="ko-KR" sz="120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import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numpy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as np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model1 =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linear_model.LinearRegression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()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x_vars1 = df3.iloc[:, :-1]</a:t>
            </a:r>
          </a:p>
          <a:p>
            <a:pPr algn="just" latinLnBrk="1"/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lr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model1.fit(x_vars1, df3.iloc[:, -1])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print(model1.coef_, model1.intercept_)</a:t>
            </a:r>
          </a:p>
          <a:p>
            <a:pPr algn="just" latinLnBrk="1"/>
            <a:endParaRPr lang="en-US" altLang="ko-KR" sz="120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/>
            <a:r>
              <a:rPr lang="sv-SE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lr.score(x_vars1, df3.iloc[:, -1])</a:t>
            </a:r>
            <a:endParaRPr lang="ko-KR" altLang="en-US" sz="120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D1068887-7FF1-4792-9155-74E419469561}"/>
              </a:ext>
            </a:extLst>
          </p:cNvPr>
          <p:cNvSpPr/>
          <p:nvPr/>
        </p:nvSpPr>
        <p:spPr>
          <a:xfrm>
            <a:off x="4572000" y="1909409"/>
            <a:ext cx="346229" cy="355107"/>
          </a:xfrm>
          <a:prstGeom prst="rightArrow">
            <a:avLst/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88B8AB8-07FC-4663-B261-4C9D670F2E4B}"/>
              </a:ext>
            </a:extLst>
          </p:cNvPr>
          <p:cNvSpPr/>
          <p:nvPr/>
        </p:nvSpPr>
        <p:spPr>
          <a:xfrm>
            <a:off x="4996476" y="1917685"/>
            <a:ext cx="29949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사이킷런</a:t>
            </a:r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활용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141B97EF-5396-4B4E-A0ED-A9AF71E2112A}"/>
                  </a:ext>
                </a:extLst>
              </p:cNvPr>
              <p:cNvSpPr/>
              <p:nvPr/>
            </p:nvSpPr>
            <p:spPr>
              <a:xfrm>
                <a:off x="4665128" y="2342188"/>
                <a:ext cx="4106646" cy="34772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ko-KR" sz="2000" b="1" i="1" spc="-150" smtClean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48332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p>
                              </m:sSubSup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func>
                        <m:func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48332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2000" b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48332D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func>
                        <m:func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48332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func>
                        <m:func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48332D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48332D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altLang="ko-KR" sz="2000" dirty="0"/>
              </a:p>
              <a:p>
                <a:endParaRPr lang="en-US" altLang="ko-KR" sz="2000" dirty="0"/>
              </a:p>
              <a:p>
                <a:endParaRPr lang="en-US" altLang="ko-KR" sz="2000" dirty="0"/>
              </a:p>
              <a:p>
                <a:r>
                  <a:rPr lang="en-US" altLang="ko-KR" sz="20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Cambria Math" panose="02040503050406030204" pitchFamily="18" charset="0"/>
                  </a:rPr>
                  <a:t>	</a:t>
                </a:r>
                <a:r>
                  <a:rPr lang="en-US" altLang="ko-KR" sz="20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1" i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ko-KR" sz="2000" b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2000" b="1" i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48332D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20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Cambria Math" panose="02040503050406030204" pitchFamily="18" charset="0"/>
                  </a:rPr>
                  <a:t> = -0.49924378 </a:t>
                </a:r>
              </a:p>
              <a:p>
                <a:r>
                  <a:rPr lang="en-US" altLang="ko-KR" sz="20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1" i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ko-KR" sz="2000" b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sz="2000" b="1" i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48332D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20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Cambria Math" panose="02040503050406030204" pitchFamily="18" charset="0"/>
                  </a:rPr>
                  <a:t> = -1.63910527 </a:t>
                </a:r>
              </a:p>
              <a:p>
                <a:r>
                  <a:rPr lang="en-US" altLang="ko-KR" sz="20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1" i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ko-KR" sz="2000" b="1" i="0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  <m:t>𝟑</m:t>
                        </m:r>
                      </m:sub>
                    </m:sSub>
                    <m:r>
                      <a:rPr lang="en-US" altLang="ko-KR" sz="20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48332D"/>
                        </a:solidFill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altLang="ko-KR" sz="20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Cambria Math" panose="02040503050406030204" pitchFamily="18" charset="0"/>
                  </a:rPr>
                  <a:t>-0.85873579</a:t>
                </a:r>
              </a:p>
              <a:p>
                <a:r>
                  <a:rPr lang="en-US" altLang="ko-KR" sz="20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Cambria Math" panose="02040503050406030204" pitchFamily="18" charset="0"/>
                  </a:rPr>
                  <a:t>	 </a:t>
                </a:r>
                <a14:m>
                  <m:oMath xmlns:m="http://schemas.openxmlformats.org/officeDocument/2006/math">
                    <m:r>
                      <a:rPr lang="en-US" altLang="ko-KR" sz="2000" b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48332D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ko-KR" sz="2000" b="1" i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48332D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20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Cambria Math" panose="02040503050406030204" pitchFamily="18" charset="0"/>
                  </a:rPr>
                  <a:t> = 48.32587367015266</a:t>
                </a:r>
              </a:p>
              <a:p>
                <a:endParaRPr lang="en-US" altLang="ko-KR" sz="20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48332D"/>
                  </a:solidFill>
                  <a:latin typeface="Cambria Math" panose="02040503050406030204" pitchFamily="18" charset="0"/>
                </a:endParaRPr>
              </a:p>
              <a:p>
                <a:r>
                  <a:rPr lang="en-US" altLang="ko-KR" sz="20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</a:rPr>
                  <a:t>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ko-KR" altLang="en-US" sz="2000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ko-KR" altLang="en-US" sz="2000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ko-KR" altLang="en-US" sz="2000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ko-KR" altLang="en-US" sz="20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48332D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20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Cambria Math" panose="02040503050406030204" pitchFamily="18" charset="0"/>
                  </a:rPr>
                  <a:t> = 0.4340066646815174</a:t>
                </a:r>
                <a:endParaRPr lang="ko-KR" altLang="en-US" sz="20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48332D"/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141B97EF-5396-4B4E-A0ED-A9AF71E211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5128" y="2342188"/>
                <a:ext cx="4106646" cy="347729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평행 사변형 14">
            <a:extLst>
              <a:ext uri="{FF2B5EF4-FFF2-40B4-BE49-F238E27FC236}">
                <a16:creationId xmlns:a16="http://schemas.microsoft.com/office/drawing/2014/main" id="{5E6898A8-4043-43A4-821C-99CAA5742C55}"/>
              </a:ext>
            </a:extLst>
          </p:cNvPr>
          <p:cNvSpPr/>
          <p:nvPr/>
        </p:nvSpPr>
        <p:spPr>
          <a:xfrm>
            <a:off x="6932815" y="6342611"/>
            <a:ext cx="2088072" cy="182880"/>
          </a:xfrm>
          <a:prstGeom prst="parallelogram">
            <a:avLst/>
          </a:prstGeom>
          <a:solidFill>
            <a:srgbClr val="F8B6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072BDE9A-EA19-4E24-A308-ED4C2AF496AD}"/>
                  </a:ext>
                </a:extLst>
              </p:cNvPr>
              <p:cNvSpPr/>
              <p:nvPr/>
            </p:nvSpPr>
            <p:spPr>
              <a:xfrm>
                <a:off x="2745578" y="6030176"/>
                <a:ext cx="6275309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 latinLnBrk="1">
                  <a:spcAft>
                    <a:spcPts val="800"/>
                  </a:spcAft>
                </a:pPr>
                <a:r>
                  <a:rPr lang="ko-KR" altLang="en-US" sz="32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모델의 </a:t>
                </a:r>
                <a:r>
                  <a:rPr lang="ko-KR" altLang="en-US" sz="3200" spc="-150" dirty="0" err="1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타당성를</a:t>
                </a:r>
                <a:r>
                  <a:rPr lang="ko-KR" altLang="en-US" sz="32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 나타내는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ko-KR" altLang="en-US" sz="3200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ko-KR" altLang="en-US" sz="3200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ko-KR" altLang="en-US" sz="3200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sz="3200" b="0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48332D"/>
                        </a:solidFill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altLang="ko-KR" sz="32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0.434</a:t>
                </a:r>
                <a:endParaRPr lang="ko-KR" altLang="ko-KR" sz="32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48332D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endParaRPr>
              </a:p>
            </p:txBody>
          </p:sp>
        </mc:Choice>
        <mc:Fallback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072BDE9A-EA19-4E24-A308-ED4C2AF496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5578" y="6030176"/>
                <a:ext cx="6275309" cy="5847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그림 18">
            <a:extLst>
              <a:ext uri="{FF2B5EF4-FFF2-40B4-BE49-F238E27FC236}">
                <a16:creationId xmlns:a16="http://schemas.microsoft.com/office/drawing/2014/main" id="{0095ACD3-5A04-45C0-9D89-0D30E78776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50"/>
          <a:stretch/>
        </p:blipFill>
        <p:spPr>
          <a:xfrm>
            <a:off x="1922618" y="6020560"/>
            <a:ext cx="822960" cy="58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495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해결방안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E654DE-0C76-4FA8-B8C6-F33092D9DB69}"/>
              </a:ext>
            </a:extLst>
          </p:cNvPr>
          <p:cNvSpPr/>
          <p:nvPr/>
        </p:nvSpPr>
        <p:spPr>
          <a:xfrm>
            <a:off x="302830" y="1476868"/>
            <a:ext cx="8290664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7D1E2D60-CCB5-4DCB-866F-66AFB67A0EF1}"/>
              </a:ext>
            </a:extLst>
          </p:cNvPr>
          <p:cNvSpPr/>
          <p:nvPr/>
        </p:nvSpPr>
        <p:spPr>
          <a:xfrm>
            <a:off x="287647" y="1316780"/>
            <a:ext cx="2917191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796C765-BDFD-4B05-8427-37A05EC9B442}"/>
              </a:ext>
            </a:extLst>
          </p:cNvPr>
          <p:cNvSpPr/>
          <p:nvPr/>
        </p:nvSpPr>
        <p:spPr>
          <a:xfrm>
            <a:off x="351976" y="1339483"/>
            <a:ext cx="29949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추가 </a:t>
            </a:r>
            <a:r>
              <a:rPr lang="en-US" altLang="ko-KR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feature </a:t>
            </a:r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값 데이터 셋 만들기 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DAADA47-DE6A-4B8B-A62B-C401805CE3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379012"/>
              </p:ext>
            </p:extLst>
          </p:nvPr>
        </p:nvGraphicFramePr>
        <p:xfrm>
          <a:off x="4642643" y="7629326"/>
          <a:ext cx="7901702" cy="3715053"/>
        </p:xfrm>
        <a:graphic>
          <a:graphicData uri="http://schemas.openxmlformats.org/drawingml/2006/table">
            <a:tbl>
              <a:tblPr>
                <a:tableStyleId>{00A15C55-8517-42AA-B614-E9B94910E393}</a:tableStyleId>
              </a:tblPr>
              <a:tblGrid>
                <a:gridCol w="938228">
                  <a:extLst>
                    <a:ext uri="{9D8B030D-6E8A-4147-A177-3AD203B41FA5}">
                      <a16:colId xmlns:a16="http://schemas.microsoft.com/office/drawing/2014/main" val="3549380412"/>
                    </a:ext>
                  </a:extLst>
                </a:gridCol>
                <a:gridCol w="994782">
                  <a:extLst>
                    <a:ext uri="{9D8B030D-6E8A-4147-A177-3AD203B41FA5}">
                      <a16:colId xmlns:a16="http://schemas.microsoft.com/office/drawing/2014/main" val="1234481457"/>
                    </a:ext>
                  </a:extLst>
                </a:gridCol>
                <a:gridCol w="994782">
                  <a:extLst>
                    <a:ext uri="{9D8B030D-6E8A-4147-A177-3AD203B41FA5}">
                      <a16:colId xmlns:a16="http://schemas.microsoft.com/office/drawing/2014/main" val="797456791"/>
                    </a:ext>
                  </a:extLst>
                </a:gridCol>
                <a:gridCol w="994782">
                  <a:extLst>
                    <a:ext uri="{9D8B030D-6E8A-4147-A177-3AD203B41FA5}">
                      <a16:colId xmlns:a16="http://schemas.microsoft.com/office/drawing/2014/main" val="2215192502"/>
                    </a:ext>
                  </a:extLst>
                </a:gridCol>
                <a:gridCol w="994782">
                  <a:extLst>
                    <a:ext uri="{9D8B030D-6E8A-4147-A177-3AD203B41FA5}">
                      <a16:colId xmlns:a16="http://schemas.microsoft.com/office/drawing/2014/main" val="111252041"/>
                    </a:ext>
                  </a:extLst>
                </a:gridCol>
                <a:gridCol w="994782">
                  <a:extLst>
                    <a:ext uri="{9D8B030D-6E8A-4147-A177-3AD203B41FA5}">
                      <a16:colId xmlns:a16="http://schemas.microsoft.com/office/drawing/2014/main" val="3077305284"/>
                    </a:ext>
                  </a:extLst>
                </a:gridCol>
                <a:gridCol w="994782">
                  <a:extLst>
                    <a:ext uri="{9D8B030D-6E8A-4147-A177-3AD203B41FA5}">
                      <a16:colId xmlns:a16="http://schemas.microsoft.com/office/drawing/2014/main" val="2075734555"/>
                    </a:ext>
                  </a:extLst>
                </a:gridCol>
                <a:gridCol w="994782">
                  <a:extLst>
                    <a:ext uri="{9D8B030D-6E8A-4147-A177-3AD203B41FA5}">
                      <a16:colId xmlns:a16="http://schemas.microsoft.com/office/drawing/2014/main" val="2634709235"/>
                    </a:ext>
                  </a:extLst>
                </a:gridCol>
              </a:tblGrid>
              <a:tr h="392058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year</a:t>
                      </a:r>
                      <a:endParaRPr lang="en-US" sz="1100" b="1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추계인구</a:t>
                      </a:r>
                      <a:r>
                        <a:rPr lang="en-US" altLang="ko-KR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농가인구</a:t>
                      </a:r>
                      <a:r>
                        <a:rPr lang="en-US" altLang="ko-KR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추계인구</a:t>
                      </a:r>
                      <a:r>
                        <a:rPr lang="en-US" altLang="ko-KR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</a:p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전국</a:t>
                      </a:r>
                    </a:p>
                  </a:txBody>
                  <a:tcPr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1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합계면적</a:t>
                      </a:r>
                    </a:p>
                  </a:txBody>
                  <a:tcPr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합계생산량</a:t>
                      </a:r>
                    </a:p>
                  </a:txBody>
                  <a:tcPr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ko-KR" altLang="en-US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인당</a:t>
                      </a:r>
                      <a:endParaRPr lang="en-US" altLang="ko-KR" sz="1100" b="1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rtl="0"/>
                      <a:r>
                        <a:rPr lang="ko-KR" altLang="en-US" sz="11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국내총생산</a:t>
                      </a:r>
                    </a:p>
                  </a:txBody>
                  <a:tcPr anchor="ctr">
                    <a:solidFill>
                      <a:srgbClr val="FDE6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9713537"/>
                  </a:ext>
                </a:extLst>
              </a:tr>
              <a:tr h="332659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2005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17.690549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15.049112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17.690549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...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13.795019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15.377515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9.832850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extLst>
                  <a:ext uri="{0D108BD9-81ED-4DB2-BD59-A6C34878D82A}">
                    <a16:rowId xmlns:a16="http://schemas.microsoft.com/office/drawing/2014/main" val="1060134044"/>
                  </a:ext>
                </a:extLst>
              </a:tr>
              <a:tr h="332659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2006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17.695801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15.010697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17.695801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...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13.769706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15.358807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9.946197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extLst>
                  <a:ext uri="{0D108BD9-81ED-4DB2-BD59-A6C34878D82A}">
                    <a16:rowId xmlns:a16="http://schemas.microsoft.com/office/drawing/2014/main" val="4061212915"/>
                  </a:ext>
                </a:extLst>
              </a:tr>
              <a:tr h="332659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2007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17.700854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15.001550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17.700854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...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13.764480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15.298873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10.045946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extLst>
                  <a:ext uri="{0D108BD9-81ED-4DB2-BD59-A6C34878D82A}">
                    <a16:rowId xmlns:a16="http://schemas.microsoft.com/office/drawing/2014/main" val="450570549"/>
                  </a:ext>
                </a:extLst>
              </a:tr>
              <a:tr h="332659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2008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17.708447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14.974513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17.708447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...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13.749121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15.393144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9.924299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extLst>
                  <a:ext uri="{0D108BD9-81ED-4DB2-BD59-A6C34878D82A}">
                    <a16:rowId xmlns:a16="http://schemas.microsoft.com/office/drawing/2014/main" val="1227133421"/>
                  </a:ext>
                </a:extLst>
              </a:tr>
              <a:tr h="332659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2009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17.713594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14.952485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17.713594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...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13.736977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15.408022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9.814629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extLst>
                  <a:ext uri="{0D108BD9-81ED-4DB2-BD59-A6C34878D82A}">
                    <a16:rowId xmlns:a16="http://schemas.microsoft.com/office/drawing/2014/main" val="1777361727"/>
                  </a:ext>
                </a:extLst>
              </a:tr>
              <a:tr h="332659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2010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17.718576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14.934891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17.718576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...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13.701304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15.273058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10.002572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extLst>
                  <a:ext uri="{0D108BD9-81ED-4DB2-BD59-A6C34878D82A}">
                    <a16:rowId xmlns:a16="http://schemas.microsoft.com/office/drawing/2014/main" val="112206011"/>
                  </a:ext>
                </a:extLst>
              </a:tr>
              <a:tr h="294402">
                <a:tc gridSpan="8"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…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>
                    <a:lnR>
                      <a:noFill/>
                    </a:lnR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793756"/>
                  </a:ext>
                </a:extLst>
              </a:tr>
              <a:tr h="332659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2015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17.747629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14.759178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17.747629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...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13.591547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15.280365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10.207182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extLst>
                  <a:ext uri="{0D108BD9-81ED-4DB2-BD59-A6C34878D82A}">
                    <a16:rowId xmlns:a16="http://schemas.microsoft.com/office/drawing/2014/main" val="213285368"/>
                  </a:ext>
                </a:extLst>
              </a:tr>
              <a:tr h="332659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2016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17.752142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14.730363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17.752142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...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13.565425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15.249807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10.225814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extLst>
                  <a:ext uri="{0D108BD9-81ED-4DB2-BD59-A6C34878D82A}">
                    <a16:rowId xmlns:a16="http://schemas.microsoft.com/office/drawing/2014/main" val="485874004"/>
                  </a:ext>
                </a:extLst>
              </a:tr>
              <a:tr h="332659"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2017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17.756047</a:t>
                      </a:r>
                      <a:endParaRPr lang="en-US" altLang="ko-KR" sz="10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14.700209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17.756047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...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13.534093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15.194898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10.300366</a:t>
                      </a:r>
                      <a:endParaRPr lang="en-US" altLang="ko-KR" sz="10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10587" marR="10587" marT="5294" marB="5294" anchor="ctr"/>
                </a:tc>
                <a:extLst>
                  <a:ext uri="{0D108BD9-81ED-4DB2-BD59-A6C34878D82A}">
                    <a16:rowId xmlns:a16="http://schemas.microsoft.com/office/drawing/2014/main" val="848993791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7C569E4C-0653-442A-A91C-78CAB7A64DAC}"/>
              </a:ext>
            </a:extLst>
          </p:cNvPr>
          <p:cNvSpPr/>
          <p:nvPr/>
        </p:nvSpPr>
        <p:spPr>
          <a:xfrm>
            <a:off x="361606" y="2044560"/>
            <a:ext cx="812235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 latinLnBrk="1">
              <a:lnSpc>
                <a:spcPct val="150000"/>
              </a:lnSpc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추계인구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명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농가인구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명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추계인구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_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전국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농가인구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_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전국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유통비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_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직접비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유통비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_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간접비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’,       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유통비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_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이윤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‘</a:t>
            </a:r>
          </a:p>
          <a:p>
            <a:pPr algn="ctr" fontAlgn="ctr" latinLnBrk="1">
              <a:lnSpc>
                <a:spcPct val="150000"/>
              </a:lnSpc>
            </a:pP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유통비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_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유통비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_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출하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유통비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_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도매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유통비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_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소매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자급도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(%)',</a:t>
            </a:r>
          </a:p>
          <a:p>
            <a:pPr algn="ctr" fontAlgn="ctr" latinLnBrk="1">
              <a:lnSpc>
                <a:spcPct val="150000"/>
              </a:lnSpc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     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전년도양곡소비량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_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전가구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(kg)',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전년도소비자물가변동율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가계지출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소비지출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+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비소비지출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 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천원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전년도양곡수요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</a:t>
            </a:r>
          </a:p>
          <a:p>
            <a:pPr algn="ctr" fontAlgn="ctr" latinLnBrk="1">
              <a:lnSpc>
                <a:spcPct val="150000"/>
              </a:lnSpc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     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생산량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전년도재고량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천톤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최저임금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_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시간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최저임금인상율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직접노동투하량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en-US" altLang="ko-KR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korexpwgt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</a:t>
            </a:r>
          </a:p>
          <a:p>
            <a:pPr algn="ctr" fontAlgn="ctr" latinLnBrk="1">
              <a:lnSpc>
                <a:spcPct val="150000"/>
              </a:lnSpc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      '</a:t>
            </a:r>
            <a:r>
              <a:rPr lang="en-US" altLang="ko-KR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korimpwgt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농업소득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천원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농가부채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천원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논경지면적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(ha)',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임차농지비율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(%)',</a:t>
            </a:r>
          </a:p>
          <a:p>
            <a:pPr algn="ctr" fontAlgn="ctr" latinLnBrk="1">
              <a:lnSpc>
                <a:spcPct val="150000"/>
              </a:lnSpc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     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임차료율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(%)',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농가수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전년도지급면적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전년도지급단가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전년도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ha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당 단가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전년도지급총액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목표가격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</a:t>
            </a:r>
          </a:p>
          <a:p>
            <a:pPr algn="ctr" fontAlgn="ctr" latinLnBrk="1">
              <a:lnSpc>
                <a:spcPct val="150000"/>
              </a:lnSpc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     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농가교역조건지수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(A/B)',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농가판매가격지수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(A)',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농가구입가격지수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(B)',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농업소득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천원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농업소득률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(%)',</a:t>
            </a:r>
          </a:p>
          <a:p>
            <a:pPr algn="ctr" fontAlgn="ctr" latinLnBrk="1">
              <a:lnSpc>
                <a:spcPct val="150000"/>
              </a:lnSpc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     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농업소득의 가계비충족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(%)',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농업순생산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천원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농업의존도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(%)',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부채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천원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자산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천원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</a:t>
            </a:r>
          </a:p>
          <a:p>
            <a:pPr algn="ctr" fontAlgn="ctr" latinLnBrk="1">
              <a:lnSpc>
                <a:spcPct val="150000"/>
              </a:lnSpc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     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매입량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합계면적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합계생산량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'1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인당 국내총생산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명목 달러표시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 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달러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</a:t>
            </a:r>
          </a:p>
          <a:p>
            <a:pPr algn="ctr" fontAlgn="ctr" latinLnBrk="1">
              <a:lnSpc>
                <a:spcPct val="150000"/>
              </a:lnSpc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      '1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인당 국민총소득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명목 달러표시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 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달러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 '1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인당 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가계총처분가능소득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명목 달러표시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 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달러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)',</a:t>
            </a:r>
          </a:p>
          <a:p>
            <a:pPr algn="ctr" fontAlgn="ctr" latinLnBrk="1">
              <a:lnSpc>
                <a:spcPct val="150000"/>
              </a:lnSpc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      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국내총생산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(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실질성장률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) (%)',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쌀생산량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-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정부매입량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전년도단경기가격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전년도계절진폭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',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수확기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dk1"/>
                </a:solidFill>
              </a:rPr>
              <a:t>'</a:t>
            </a:r>
            <a:endParaRPr lang="ko-KR" altLang="en-US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dk1"/>
              </a:solidFill>
            </a:endParaRPr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70AE76CB-E727-449B-8F7C-30C25A571C43}"/>
              </a:ext>
            </a:extLst>
          </p:cNvPr>
          <p:cNvSpPr/>
          <p:nvPr/>
        </p:nvSpPr>
        <p:spPr>
          <a:xfrm>
            <a:off x="5178829" y="6242858"/>
            <a:ext cx="3305134" cy="252696"/>
          </a:xfrm>
          <a:prstGeom prst="parallelogram">
            <a:avLst/>
          </a:prstGeom>
          <a:solidFill>
            <a:srgbClr val="F8B6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E40C22D-1836-42A6-B122-F4A3FEA6317D}"/>
              </a:ext>
            </a:extLst>
          </p:cNvPr>
          <p:cNvSpPr/>
          <p:nvPr/>
        </p:nvSpPr>
        <p:spPr>
          <a:xfrm>
            <a:off x="1055244" y="6030176"/>
            <a:ext cx="79656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latinLnBrk="1">
              <a:spcAft>
                <a:spcPts val="800"/>
              </a:spcAft>
            </a:pPr>
            <a:r>
              <a:rPr lang="ko-KR" altLang="en-US" sz="2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유통비</a:t>
            </a:r>
            <a:r>
              <a:rPr lang="en-US" altLang="ko-KR" sz="2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ko-KR" altLang="en-US" sz="2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인구</a:t>
            </a:r>
            <a:r>
              <a:rPr lang="en-US" altLang="ko-KR" sz="2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, </a:t>
            </a:r>
            <a:r>
              <a:rPr lang="ko-KR" altLang="en-US" sz="2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계절진폭등을</a:t>
            </a:r>
            <a:r>
              <a:rPr lang="ko-KR" altLang="en-US" sz="2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고려한 </a:t>
            </a:r>
            <a:r>
              <a:rPr lang="en-US" altLang="ko-KR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51</a:t>
            </a:r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개의 </a:t>
            </a:r>
            <a:r>
              <a:rPr lang="en-US" altLang="ko-KR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feature</a:t>
            </a:r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데이터 </a:t>
            </a:r>
            <a:r>
              <a:rPr lang="ko-KR" altLang="en-US" sz="2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추가</a:t>
            </a:r>
            <a:endParaRPr lang="ko-KR" altLang="ko-KR" sz="24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0339EBB0-ED0D-4970-A860-01D1210B02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50"/>
          <a:stretch/>
        </p:blipFill>
        <p:spPr>
          <a:xfrm>
            <a:off x="302830" y="5911663"/>
            <a:ext cx="822960" cy="58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927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pic>
        <p:nvPicPr>
          <p:cNvPr id="3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0E8CC7C9-BEFC-4AB8-B0CB-B58C90C5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360" y="885800"/>
            <a:ext cx="1793352" cy="18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3559822" y="357410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3480996" y="86328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3901784" y="457582"/>
            <a:ext cx="13404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INDEX</a:t>
            </a:r>
            <a:endParaRPr lang="ko-KR" altLang="en-US" sz="30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CDE9303E-6E56-42AD-9DF3-946E4BE9D518}"/>
              </a:ext>
            </a:extLst>
          </p:cNvPr>
          <p:cNvCxnSpPr/>
          <p:nvPr/>
        </p:nvCxnSpPr>
        <p:spPr>
          <a:xfrm>
            <a:off x="4556772" y="2231571"/>
            <a:ext cx="0" cy="4626429"/>
          </a:xfrm>
          <a:prstGeom prst="straightConnector1">
            <a:avLst/>
          </a:prstGeom>
          <a:ln w="19050">
            <a:solidFill>
              <a:srgbClr val="48332D"/>
            </a:solidFill>
            <a:prstDash val="dash"/>
            <a:headEnd type="oval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화살표: 오각형 11">
            <a:extLst>
              <a:ext uri="{FF2B5EF4-FFF2-40B4-BE49-F238E27FC236}">
                <a16:creationId xmlns:a16="http://schemas.microsoft.com/office/drawing/2014/main" id="{6ACD3B58-DA87-4F6F-953E-3B793710088B}"/>
              </a:ext>
            </a:extLst>
          </p:cNvPr>
          <p:cNvSpPr/>
          <p:nvPr/>
        </p:nvSpPr>
        <p:spPr>
          <a:xfrm>
            <a:off x="936171" y="1792937"/>
            <a:ext cx="3080641" cy="1031132"/>
          </a:xfrm>
          <a:prstGeom prst="homePlate">
            <a:avLst/>
          </a:prstGeom>
          <a:solidFill>
            <a:srgbClr val="EED0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화살표: 오각형 33">
            <a:extLst>
              <a:ext uri="{FF2B5EF4-FFF2-40B4-BE49-F238E27FC236}">
                <a16:creationId xmlns:a16="http://schemas.microsoft.com/office/drawing/2014/main" id="{AF08EEB5-C592-4C1C-8F79-036F4DB62677}"/>
              </a:ext>
            </a:extLst>
          </p:cNvPr>
          <p:cNvSpPr/>
          <p:nvPr/>
        </p:nvSpPr>
        <p:spPr>
          <a:xfrm>
            <a:off x="821143" y="1668943"/>
            <a:ext cx="3080641" cy="1031132"/>
          </a:xfrm>
          <a:prstGeom prst="homePlate">
            <a:avLst/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화살표: 오각형 37">
            <a:extLst>
              <a:ext uri="{FF2B5EF4-FFF2-40B4-BE49-F238E27FC236}">
                <a16:creationId xmlns:a16="http://schemas.microsoft.com/office/drawing/2014/main" id="{D0851BE5-82B3-455C-8C4B-FB746FEDDD3E}"/>
              </a:ext>
            </a:extLst>
          </p:cNvPr>
          <p:cNvSpPr/>
          <p:nvPr/>
        </p:nvSpPr>
        <p:spPr>
          <a:xfrm flipH="1">
            <a:off x="5085834" y="2650211"/>
            <a:ext cx="3121995" cy="1031132"/>
          </a:xfrm>
          <a:prstGeom prst="homePlate">
            <a:avLst/>
          </a:prstGeom>
          <a:solidFill>
            <a:srgbClr val="EED0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화살표: 오각형 38">
            <a:extLst>
              <a:ext uri="{FF2B5EF4-FFF2-40B4-BE49-F238E27FC236}">
                <a16:creationId xmlns:a16="http://schemas.microsoft.com/office/drawing/2014/main" id="{10377933-A621-48D6-B56E-2C9726B31D42}"/>
              </a:ext>
            </a:extLst>
          </p:cNvPr>
          <p:cNvSpPr/>
          <p:nvPr/>
        </p:nvSpPr>
        <p:spPr>
          <a:xfrm flipH="1">
            <a:off x="4970806" y="2526217"/>
            <a:ext cx="3121995" cy="1031132"/>
          </a:xfrm>
          <a:prstGeom prst="homePlate">
            <a:avLst/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3772093-25FA-4B7A-95F5-2DBE4E7A90BC}"/>
              </a:ext>
            </a:extLst>
          </p:cNvPr>
          <p:cNvSpPr txBox="1"/>
          <p:nvPr/>
        </p:nvSpPr>
        <p:spPr>
          <a:xfrm>
            <a:off x="821143" y="1762499"/>
            <a:ext cx="378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DD144AC-F6D1-4157-B9E1-5660B059EDBC}"/>
              </a:ext>
            </a:extLst>
          </p:cNvPr>
          <p:cNvSpPr txBox="1"/>
          <p:nvPr/>
        </p:nvSpPr>
        <p:spPr>
          <a:xfrm>
            <a:off x="1293040" y="1771266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과제개요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293F606-EC7A-48B6-A329-30CDA72EC4E8}"/>
              </a:ext>
            </a:extLst>
          </p:cNvPr>
          <p:cNvSpPr/>
          <p:nvPr/>
        </p:nvSpPr>
        <p:spPr>
          <a:xfrm>
            <a:off x="821143" y="2193046"/>
            <a:ext cx="28200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문제도출 배경</a:t>
            </a:r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문제인식</a:t>
            </a:r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프로젝트 방향성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3D900B2-6042-4A44-903A-6CC4C30A53B7}"/>
              </a:ext>
            </a:extLst>
          </p:cNvPr>
          <p:cNvSpPr txBox="1"/>
          <p:nvPr/>
        </p:nvSpPr>
        <p:spPr>
          <a:xfrm>
            <a:off x="5978220" y="2641444"/>
            <a:ext cx="4363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2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7DE76F-23E6-441D-B374-10E04E854C77}"/>
              </a:ext>
            </a:extLst>
          </p:cNvPr>
          <p:cNvSpPr txBox="1"/>
          <p:nvPr/>
        </p:nvSpPr>
        <p:spPr>
          <a:xfrm>
            <a:off x="6507825" y="2650211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문제정의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CB71E6E-64DF-4DF8-B80C-12E01CF8A2CA}"/>
              </a:ext>
            </a:extLst>
          </p:cNvPr>
          <p:cNvSpPr/>
          <p:nvPr/>
        </p:nvSpPr>
        <p:spPr>
          <a:xfrm>
            <a:off x="5684092" y="3112318"/>
            <a:ext cx="23455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Stakeholders, Pain point, Priority</a:t>
            </a:r>
          </a:p>
        </p:txBody>
      </p:sp>
      <p:sp>
        <p:nvSpPr>
          <p:cNvPr id="46" name="화살표: 오각형 45">
            <a:extLst>
              <a:ext uri="{FF2B5EF4-FFF2-40B4-BE49-F238E27FC236}">
                <a16:creationId xmlns:a16="http://schemas.microsoft.com/office/drawing/2014/main" id="{364B2F6A-FB91-44C8-BC37-3CB36AC312A3}"/>
              </a:ext>
            </a:extLst>
          </p:cNvPr>
          <p:cNvSpPr/>
          <p:nvPr/>
        </p:nvSpPr>
        <p:spPr>
          <a:xfrm>
            <a:off x="1347785" y="3479447"/>
            <a:ext cx="3080641" cy="1031132"/>
          </a:xfrm>
          <a:prstGeom prst="homePlate">
            <a:avLst/>
          </a:prstGeom>
          <a:solidFill>
            <a:srgbClr val="EED0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화살표: 오각형 46">
            <a:extLst>
              <a:ext uri="{FF2B5EF4-FFF2-40B4-BE49-F238E27FC236}">
                <a16:creationId xmlns:a16="http://schemas.microsoft.com/office/drawing/2014/main" id="{C926F09D-46A6-4A20-81AB-1F4F6D04B737}"/>
              </a:ext>
            </a:extLst>
          </p:cNvPr>
          <p:cNvSpPr/>
          <p:nvPr/>
        </p:nvSpPr>
        <p:spPr>
          <a:xfrm>
            <a:off x="1232757" y="3355453"/>
            <a:ext cx="3080641" cy="1031132"/>
          </a:xfrm>
          <a:prstGeom prst="homePlate">
            <a:avLst/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03E1737-33C7-4449-B190-0DD81574BB4C}"/>
              </a:ext>
            </a:extLst>
          </p:cNvPr>
          <p:cNvSpPr txBox="1"/>
          <p:nvPr/>
        </p:nvSpPr>
        <p:spPr>
          <a:xfrm>
            <a:off x="1163828" y="3449009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3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AD1358E-FF64-4F97-9BC7-8AC7EE59CD20}"/>
              </a:ext>
            </a:extLst>
          </p:cNvPr>
          <p:cNvSpPr txBox="1"/>
          <p:nvPr/>
        </p:nvSpPr>
        <p:spPr>
          <a:xfrm>
            <a:off x="1704654" y="3457776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문제진단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EC8E0F18-ED52-48A1-B574-E2D067EED7FE}"/>
              </a:ext>
            </a:extLst>
          </p:cNvPr>
          <p:cNvSpPr/>
          <p:nvPr/>
        </p:nvSpPr>
        <p:spPr>
          <a:xfrm>
            <a:off x="1232757" y="3879556"/>
            <a:ext cx="18934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수요공급곡선</a:t>
            </a:r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사회적 후생 </a:t>
            </a:r>
          </a:p>
        </p:txBody>
      </p:sp>
      <p:sp>
        <p:nvSpPr>
          <p:cNvPr id="23" name="화살표: 오각형 22">
            <a:extLst>
              <a:ext uri="{FF2B5EF4-FFF2-40B4-BE49-F238E27FC236}">
                <a16:creationId xmlns:a16="http://schemas.microsoft.com/office/drawing/2014/main" id="{0B5C27C8-11F2-4C99-86C9-6DF4FE6AD80C}"/>
              </a:ext>
            </a:extLst>
          </p:cNvPr>
          <p:cNvSpPr/>
          <p:nvPr/>
        </p:nvSpPr>
        <p:spPr>
          <a:xfrm flipH="1">
            <a:off x="5057435" y="4453726"/>
            <a:ext cx="3121995" cy="1031132"/>
          </a:xfrm>
          <a:prstGeom prst="homePlate">
            <a:avLst/>
          </a:prstGeom>
          <a:solidFill>
            <a:srgbClr val="EED0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오각형 23">
            <a:extLst>
              <a:ext uri="{FF2B5EF4-FFF2-40B4-BE49-F238E27FC236}">
                <a16:creationId xmlns:a16="http://schemas.microsoft.com/office/drawing/2014/main" id="{6595980A-8738-4631-9161-EE4E2993ABF9}"/>
              </a:ext>
            </a:extLst>
          </p:cNvPr>
          <p:cNvSpPr/>
          <p:nvPr/>
        </p:nvSpPr>
        <p:spPr>
          <a:xfrm flipH="1">
            <a:off x="4942407" y="4329732"/>
            <a:ext cx="3121995" cy="1031132"/>
          </a:xfrm>
          <a:prstGeom prst="homePlate">
            <a:avLst/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7F5D75-47D5-4540-9041-171AEA2FB1BD}"/>
              </a:ext>
            </a:extLst>
          </p:cNvPr>
          <p:cNvSpPr txBox="1"/>
          <p:nvPr/>
        </p:nvSpPr>
        <p:spPr>
          <a:xfrm>
            <a:off x="5949821" y="4444959"/>
            <a:ext cx="4363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A2D386D-86FE-4156-9772-9F54B4084322}"/>
              </a:ext>
            </a:extLst>
          </p:cNvPr>
          <p:cNvSpPr txBox="1"/>
          <p:nvPr/>
        </p:nvSpPr>
        <p:spPr>
          <a:xfrm>
            <a:off x="6479426" y="4453726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문제정의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2EE7018-1506-4A1B-BD70-C35BEE718713}"/>
              </a:ext>
            </a:extLst>
          </p:cNvPr>
          <p:cNvSpPr/>
          <p:nvPr/>
        </p:nvSpPr>
        <p:spPr>
          <a:xfrm>
            <a:off x="5655693" y="4915833"/>
            <a:ext cx="22573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R-square  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개선을 통한 모델 개선</a:t>
            </a:r>
            <a:endParaRPr lang="en-US" altLang="ko-KR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Arial"/>
              <a:ea typeface="나눔스퀘어라운드 Regular"/>
            </a:endParaRPr>
          </a:p>
        </p:txBody>
      </p:sp>
      <p:sp>
        <p:nvSpPr>
          <p:cNvPr id="33" name="화살표: 오각형 32">
            <a:extLst>
              <a:ext uri="{FF2B5EF4-FFF2-40B4-BE49-F238E27FC236}">
                <a16:creationId xmlns:a16="http://schemas.microsoft.com/office/drawing/2014/main" id="{F4D869C9-2697-4E82-98A5-BB70E19E9D76}"/>
              </a:ext>
            </a:extLst>
          </p:cNvPr>
          <p:cNvSpPr/>
          <p:nvPr/>
        </p:nvSpPr>
        <p:spPr>
          <a:xfrm>
            <a:off x="1022767" y="5223610"/>
            <a:ext cx="3080641" cy="1031132"/>
          </a:xfrm>
          <a:prstGeom prst="homePlate">
            <a:avLst/>
          </a:prstGeom>
          <a:solidFill>
            <a:srgbClr val="EED0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화살표: 오각형 34">
            <a:extLst>
              <a:ext uri="{FF2B5EF4-FFF2-40B4-BE49-F238E27FC236}">
                <a16:creationId xmlns:a16="http://schemas.microsoft.com/office/drawing/2014/main" id="{1FC996D3-3748-43DA-921B-7490E07E5109}"/>
              </a:ext>
            </a:extLst>
          </p:cNvPr>
          <p:cNvSpPr/>
          <p:nvPr/>
        </p:nvSpPr>
        <p:spPr>
          <a:xfrm>
            <a:off x="907739" y="5099616"/>
            <a:ext cx="3080641" cy="1031132"/>
          </a:xfrm>
          <a:prstGeom prst="homePlate">
            <a:avLst/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2DD62FF-FABA-4207-B121-4D17FD60EA9E}"/>
              </a:ext>
            </a:extLst>
          </p:cNvPr>
          <p:cNvSpPr txBox="1"/>
          <p:nvPr/>
        </p:nvSpPr>
        <p:spPr>
          <a:xfrm>
            <a:off x="845222" y="5193172"/>
            <a:ext cx="441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5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9A79055-095B-404B-8094-D51F00D40E4E}"/>
              </a:ext>
            </a:extLst>
          </p:cNvPr>
          <p:cNvSpPr txBox="1"/>
          <p:nvPr/>
        </p:nvSpPr>
        <p:spPr>
          <a:xfrm>
            <a:off x="1237990" y="5201939"/>
            <a:ext cx="2440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한계</a:t>
            </a:r>
            <a:r>
              <a:rPr lang="en-US" altLang="ko-KR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&amp; </a:t>
            </a:r>
            <a:r>
              <a:rPr lang="ko-KR" altLang="en-US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기대효과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0763C137-4321-4641-A2F3-6AB12A3FD000}"/>
              </a:ext>
            </a:extLst>
          </p:cNvPr>
          <p:cNvSpPr/>
          <p:nvPr/>
        </p:nvSpPr>
        <p:spPr>
          <a:xfrm>
            <a:off x="907739" y="5623719"/>
            <a:ext cx="177965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사회적 의의</a:t>
            </a:r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개인적 의의 </a:t>
            </a:r>
          </a:p>
        </p:txBody>
      </p:sp>
    </p:spTree>
    <p:extLst>
      <p:ext uri="{BB962C8B-B14F-4D97-AF65-F5344CB8AC3E}">
        <p14:creationId xmlns:p14="http://schemas.microsoft.com/office/powerpoint/2010/main" val="100788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해결방안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20205A8-50E6-48C3-950F-EAF6ECF31426}"/>
              </a:ext>
            </a:extLst>
          </p:cNvPr>
          <p:cNvSpPr/>
          <p:nvPr/>
        </p:nvSpPr>
        <p:spPr>
          <a:xfrm>
            <a:off x="295201" y="1503501"/>
            <a:ext cx="4029473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8E8E468-9871-4DD6-9C2B-6AF4939C59DB}"/>
              </a:ext>
            </a:extLst>
          </p:cNvPr>
          <p:cNvSpPr/>
          <p:nvPr/>
        </p:nvSpPr>
        <p:spPr>
          <a:xfrm>
            <a:off x="287647" y="1316780"/>
            <a:ext cx="2917191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11FED8F-5C85-4AB3-A76C-9CE36A08EB58}"/>
              </a:ext>
            </a:extLst>
          </p:cNvPr>
          <p:cNvSpPr/>
          <p:nvPr/>
        </p:nvSpPr>
        <p:spPr>
          <a:xfrm>
            <a:off x="351976" y="1339483"/>
            <a:ext cx="29949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소스코드 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77663F4-4C6C-4FBF-A504-3EA8FA8B571D}"/>
              </a:ext>
            </a:extLst>
          </p:cNvPr>
          <p:cNvSpPr/>
          <p:nvPr/>
        </p:nvSpPr>
        <p:spPr>
          <a:xfrm>
            <a:off x="361606" y="1633929"/>
            <a:ext cx="3963068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/>
            <a:endParaRPr lang="ko-KR" altLang="en-US" sz="10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#</a:t>
            </a:r>
            <a:r>
              <a:rPr lang="ko-KR" altLang="en-US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모델 돌리기</a:t>
            </a:r>
          </a:p>
          <a:p>
            <a:pPr algn="just" latinLnBrk="1"/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idx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[] , r2l = [] , r3l =[]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for 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in 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colnames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: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[ '</a:t>
            </a:r>
            <a:r>
              <a:rPr lang="ko-KR" altLang="en-US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쌀생산량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-</a:t>
            </a:r>
            <a:r>
              <a:rPr lang="ko-KR" altLang="en-US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정부매입량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','</a:t>
            </a:r>
            <a:r>
              <a:rPr lang="ko-KR" altLang="en-US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전년도단경기가격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', '</a:t>
            </a:r>
            <a:r>
              <a:rPr lang="ko-KR" altLang="en-US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전년도재고량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천톤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)']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oricols.append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model2 = 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linear_model.LinearRegression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()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x_vars2 = df5[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]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lr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model2.fit(x_vars2, df5["</a:t>
            </a:r>
            <a:r>
              <a:rPr lang="ko-KR" altLang="en-US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수확기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"])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r2 = 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lr.score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(x_vars2, df5["</a:t>
            </a:r>
            <a:r>
              <a:rPr lang="ko-KR" altLang="en-US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수확기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"])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r3 = r2-orir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if r3 &gt; 0: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idx.append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r2l.append(r2)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r3l.append(r3)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print(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r2, r3)</a:t>
            </a:r>
          </a:p>
          <a:p>
            <a:pPr algn="just" latinLnBrk="1"/>
            <a:endParaRPr lang="en-US" altLang="ko-KR" sz="10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#</a:t>
            </a:r>
            <a:r>
              <a:rPr lang="ko-KR" altLang="en-US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원래모델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-r</a:t>
            </a:r>
            <a:r>
              <a:rPr lang="ko-KR" altLang="en-US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값 </a:t>
            </a:r>
            <a:r>
              <a:rPr lang="ko-KR" altLang="en-US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오류땜에</a:t>
            </a:r>
            <a:r>
              <a:rPr lang="ko-KR" altLang="en-US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추가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model1 = 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linear_model.LinearRegression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()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x_vars1 = df3.iloc[:, :-1]</a:t>
            </a:r>
          </a:p>
          <a:p>
            <a:pPr algn="just" latinLnBrk="1"/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lr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model1.fit(x_vars1, df3.iloc[:, -1])</a:t>
            </a:r>
          </a:p>
          <a:p>
            <a:pPr algn="just" latinLnBrk="1"/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print(model1.coef_, model1.intercept_)</a:t>
            </a:r>
          </a:p>
          <a:p>
            <a:pPr algn="just" latinLnBrk="1"/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orir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</a:t>
            </a:r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lr.score</a:t>
            </a:r>
            <a:r>
              <a:rPr lang="en-US" altLang="ko-KR" sz="10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(x_vars1, df3.iloc[:, -1])</a:t>
            </a:r>
          </a:p>
          <a:p>
            <a:pPr algn="just" latinLnBrk="1"/>
            <a:r>
              <a:rPr lang="en-US" altLang="ko-KR" sz="10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orir</a:t>
            </a:r>
            <a:endParaRPr lang="ko-KR" altLang="en-US" sz="10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A25E9956-EA28-46E1-8695-948817B13FF5}"/>
              </a:ext>
            </a:extLst>
          </p:cNvPr>
          <p:cNvSpPr/>
          <p:nvPr/>
        </p:nvSpPr>
        <p:spPr>
          <a:xfrm>
            <a:off x="4572000" y="1909409"/>
            <a:ext cx="346229" cy="355107"/>
          </a:xfrm>
          <a:prstGeom prst="rightArrow">
            <a:avLst/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A809498-6DDE-4767-B597-CDD97818E165}"/>
              </a:ext>
            </a:extLst>
          </p:cNvPr>
          <p:cNvSpPr/>
          <p:nvPr/>
        </p:nvSpPr>
        <p:spPr>
          <a:xfrm>
            <a:off x="4996476" y="1917685"/>
            <a:ext cx="4958685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logal3.csv</a:t>
            </a:r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는</a:t>
            </a:r>
            <a:endParaRPr lang="en-US" altLang="ko-KR" sz="16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위에서 </a:t>
            </a:r>
            <a:r>
              <a:rPr lang="en-US" altLang="ko-KR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log</a:t>
            </a:r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으로 변환한 값들을 넣은 </a:t>
            </a:r>
            <a:r>
              <a:rPr lang="en-US" altLang="ko-KR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csv</a:t>
            </a:r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파일</a:t>
            </a:r>
            <a:endParaRPr lang="en-US" altLang="ko-KR" sz="16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</a:t>
            </a:r>
            <a:r>
              <a:rPr lang="en-US" altLang="ko-KR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+ </a:t>
            </a:r>
            <a:r>
              <a:rPr lang="en-US" altLang="ko-KR" sz="1600" b="1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inf</a:t>
            </a:r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값을 </a:t>
            </a:r>
            <a:r>
              <a:rPr lang="en-US" altLang="ko-KR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0</a:t>
            </a:r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으로 다시 전환한 파일이다</a:t>
            </a:r>
            <a:r>
              <a:rPr lang="en-US" altLang="ko-KR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.</a:t>
            </a:r>
          </a:p>
          <a:p>
            <a:endParaRPr lang="en-US" altLang="ko-KR" sz="16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BD5B361-7317-40D8-A03F-A0FA71F0E4B0}"/>
              </a:ext>
            </a:extLst>
          </p:cNvPr>
          <p:cNvSpPr/>
          <p:nvPr/>
        </p:nvSpPr>
        <p:spPr>
          <a:xfrm>
            <a:off x="3073425" y="6030176"/>
            <a:ext cx="59474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latinLnBrk="1">
              <a:spcAft>
                <a:spcPts val="800"/>
              </a:spcAft>
            </a:pPr>
            <a:r>
              <a:rPr lang="en-US" altLang="ko-KR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feature</a:t>
            </a:r>
            <a:r>
              <a:rPr lang="ko-KR" altLang="en-US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값들을 하나씩 대입하며 </a:t>
            </a:r>
            <a:r>
              <a:rPr lang="en-US" altLang="ko-KR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R</a:t>
            </a:r>
            <a:r>
              <a:rPr lang="ko-KR" altLang="en-US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값 산출</a:t>
            </a:r>
            <a:endParaRPr lang="ko-KR" altLang="ko-KR" sz="28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AA7DB4F1-FE4F-4023-BFCA-8B017D8CE1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50"/>
          <a:stretch/>
        </p:blipFill>
        <p:spPr>
          <a:xfrm>
            <a:off x="2363036" y="5969505"/>
            <a:ext cx="822960" cy="583891"/>
          </a:xfrm>
          <a:prstGeom prst="rect">
            <a:avLst/>
          </a:prstGeom>
        </p:spPr>
      </p:pic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7F957E15-4B39-4239-8E47-FD987E48375A}"/>
              </a:ext>
            </a:extLst>
          </p:cNvPr>
          <p:cNvSpPr/>
          <p:nvPr/>
        </p:nvSpPr>
        <p:spPr>
          <a:xfrm>
            <a:off x="4571999" y="4033018"/>
            <a:ext cx="346229" cy="355107"/>
          </a:xfrm>
          <a:prstGeom prst="rightArrow">
            <a:avLst/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34D5653-7193-4BCB-9FDC-0E0B9359EC8A}"/>
              </a:ext>
            </a:extLst>
          </p:cNvPr>
          <p:cNvSpPr/>
          <p:nvPr/>
        </p:nvSpPr>
        <p:spPr>
          <a:xfrm>
            <a:off x="4918228" y="2704934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df4.to_csv("logall3.csv", </a:t>
            </a:r>
            <a:r>
              <a:rPr lang="en-US" altLang="ko-KR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sep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= ",", encoding="</a:t>
            </a:r>
            <a:r>
              <a:rPr lang="en-US" altLang="ko-KR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euc-kr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")</a:t>
            </a:r>
          </a:p>
          <a:p>
            <a:pPr lvl="0"/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•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하지만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0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을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log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값으로 변환하면 </a:t>
            </a:r>
            <a:r>
              <a:rPr lang="en-US" altLang="ko-KR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infite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로 무한한 값으로 변경되어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pPr lvl="0"/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에러가 발생될 확률이 높다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.</a:t>
            </a:r>
          </a:p>
          <a:p>
            <a:pPr lvl="0"/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•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이를 위해 </a:t>
            </a:r>
            <a:r>
              <a:rPr lang="en-US" altLang="ko-KR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inf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값들을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0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으로 다시 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일일히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처리해야한다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.</a:t>
            </a:r>
            <a:endParaRPr lang="ko-KR" altLang="en-US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F97C0A3-F283-45D0-B458-49E618D5327B}"/>
              </a:ext>
            </a:extLst>
          </p:cNvPr>
          <p:cNvSpPr/>
          <p:nvPr/>
        </p:nvSpPr>
        <p:spPr>
          <a:xfrm>
            <a:off x="4918228" y="4000014"/>
            <a:ext cx="4572000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회귀분석</a:t>
            </a:r>
          </a:p>
          <a:p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•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oricols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= [ '쌀생산량-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정부매입량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','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전년도단경기가격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',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전년도재고량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천톤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)']</a:t>
            </a:r>
          </a:p>
          <a:p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•위의 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oricols가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정부에서 중요하게 생각하는 변수 값이다.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B755EF7-C3AA-4867-B551-56F365D6F149}"/>
              </a:ext>
            </a:extLst>
          </p:cNvPr>
          <p:cNvSpPr/>
          <p:nvPr/>
        </p:nvSpPr>
        <p:spPr>
          <a:xfrm>
            <a:off x="4571999" y="5278925"/>
            <a:ext cx="42931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latinLnBrk="1">
              <a:spcAft>
                <a:spcPts val="800"/>
              </a:spcAft>
            </a:pPr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기존 모델의 </a:t>
            </a:r>
            <a:r>
              <a:rPr lang="en-US" altLang="ko-KR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feature + 51</a:t>
            </a:r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개 </a:t>
            </a:r>
            <a:r>
              <a:rPr lang="en-US" altLang="ko-KR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feature </a:t>
            </a:r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중</a:t>
            </a:r>
            <a:r>
              <a:rPr lang="en-US" altLang="ko-KR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하나</a:t>
            </a:r>
            <a:endParaRPr lang="ko-KR" altLang="ko-KR" sz="20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24009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해결방안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21A3F03-94B7-40A5-9243-049F15FCB342}"/>
              </a:ext>
            </a:extLst>
          </p:cNvPr>
          <p:cNvSpPr/>
          <p:nvPr/>
        </p:nvSpPr>
        <p:spPr>
          <a:xfrm>
            <a:off x="302830" y="1476869"/>
            <a:ext cx="8290664" cy="4481480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4E7277EA-0414-4E54-8095-DE67026A93D3}"/>
              </a:ext>
            </a:extLst>
          </p:cNvPr>
          <p:cNvSpPr/>
          <p:nvPr/>
        </p:nvSpPr>
        <p:spPr>
          <a:xfrm>
            <a:off x="287647" y="1316780"/>
            <a:ext cx="2917191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607273C-0F82-47B0-A099-5C25D06BD453}"/>
                  </a:ext>
                </a:extLst>
              </p:cNvPr>
              <p:cNvSpPr/>
              <p:nvPr/>
            </p:nvSpPr>
            <p:spPr>
              <a:xfrm>
                <a:off x="351976" y="1339483"/>
                <a:ext cx="2994905" cy="34413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1</a:t>
                </a:r>
                <a:r>
                  <a:rPr lang="ko-KR" altLang="en-US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개만 </a:t>
                </a:r>
                <a:r>
                  <a:rPr lang="en-US" altLang="ko-KR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feature </a:t>
                </a:r>
                <a:r>
                  <a:rPr lang="ko-KR" altLang="en-US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추가해서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600" b="1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EED0AA"/>
                            </a:solidFill>
                            <a:latin typeface="Cambria Math" panose="02040503050406030204" pitchFamily="18" charset="0"/>
                            <a:ea typeface="나눔스퀘어라운드 Regular"/>
                          </a:rPr>
                        </m:ctrlPr>
                      </m:sSupPr>
                      <m:e>
                        <m:r>
                          <a:rPr lang="en-US" altLang="ko-KR" sz="1600" b="1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EED0AA"/>
                            </a:solidFill>
                            <a:latin typeface="Cambria Math" panose="02040503050406030204" pitchFamily="18" charset="0"/>
                            <a:ea typeface="나눔스퀘어라운드 Regular"/>
                          </a:rPr>
                          <m:t>𝑹</m:t>
                        </m:r>
                      </m:e>
                      <m:sup>
                        <m:r>
                          <a:rPr lang="en-US" altLang="ko-KR" sz="1600" b="1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EED0AA"/>
                            </a:solidFill>
                            <a:latin typeface="Cambria Math" panose="02040503050406030204" pitchFamily="18" charset="0"/>
                            <a:ea typeface="나눔스퀘어라운드 Regular"/>
                          </a:rPr>
                          <m:t>𝟐</m:t>
                        </m:r>
                      </m:sup>
                    </m:sSup>
                    <m:r>
                      <a:rPr lang="en-US" altLang="ko-KR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 </m:t>
                    </m:r>
                    <m:r>
                      <a:rPr lang="ko-KR" altLang="en-US" sz="1600" b="1" i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확</m:t>
                    </m:r>
                    <m:r>
                      <a:rPr lang="ko-KR" altLang="en-US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인</m:t>
                    </m:r>
                    <m:r>
                      <a:rPr lang="ko-KR" altLang="en-US" sz="1600" b="1" i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하</m:t>
                    </m:r>
                    <m:r>
                      <a:rPr lang="ko-KR" altLang="en-US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기</m:t>
                    </m:r>
                    <m:r>
                      <a:rPr lang="en-US" altLang="ko-KR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 </m:t>
                    </m:r>
                  </m:oMath>
                </a14:m>
                <a:endParaRPr lang="ko-KR" altLang="en-US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EED0AA"/>
                  </a:solidFill>
                  <a:latin typeface="Arial"/>
                  <a:ea typeface="나눔스퀘어라운드 Regular"/>
                </a:endParaRPr>
              </a:p>
            </p:txBody>
          </p:sp>
        </mc:Choice>
        <mc:Fallback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607273C-0F82-47B0-A099-5C25D06BD4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976" y="1339483"/>
                <a:ext cx="2994905" cy="34413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57F72690-EECC-4A31-A1E5-B045ED3636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410360"/>
              </p:ext>
            </p:extLst>
          </p:nvPr>
        </p:nvGraphicFramePr>
        <p:xfrm>
          <a:off x="678653" y="1815422"/>
          <a:ext cx="7635072" cy="4034342"/>
        </p:xfrm>
        <a:graphic>
          <a:graphicData uri="http://schemas.openxmlformats.org/drawingml/2006/table">
            <a:tbl>
              <a:tblPr>
                <a:tableStyleId>{00A15C55-8517-42AA-B614-E9B94910E393}</a:tableStyleId>
              </a:tblPr>
              <a:tblGrid>
                <a:gridCol w="2545024">
                  <a:extLst>
                    <a:ext uri="{9D8B030D-6E8A-4147-A177-3AD203B41FA5}">
                      <a16:colId xmlns:a16="http://schemas.microsoft.com/office/drawing/2014/main" val="4041065915"/>
                    </a:ext>
                  </a:extLst>
                </a:gridCol>
                <a:gridCol w="2545024">
                  <a:extLst>
                    <a:ext uri="{9D8B030D-6E8A-4147-A177-3AD203B41FA5}">
                      <a16:colId xmlns:a16="http://schemas.microsoft.com/office/drawing/2014/main" val="92134962"/>
                    </a:ext>
                  </a:extLst>
                </a:gridCol>
                <a:gridCol w="2545024">
                  <a:extLst>
                    <a:ext uri="{9D8B030D-6E8A-4147-A177-3AD203B41FA5}">
                      <a16:colId xmlns:a16="http://schemas.microsoft.com/office/drawing/2014/main" val="2504640900"/>
                    </a:ext>
                  </a:extLst>
                </a:gridCol>
              </a:tblGrid>
              <a:tr h="313235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8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항목</a:t>
                      </a:r>
                    </a:p>
                  </a:txBody>
                  <a:tcPr marL="51192" marR="51192" marT="25596" marB="25596"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18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R2</a:t>
                      </a:r>
                    </a:p>
                  </a:txBody>
                  <a:tcPr marL="51192" marR="51192" marT="25596" marB="25596"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8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차이</a:t>
                      </a:r>
                    </a:p>
                  </a:txBody>
                  <a:tcPr marL="51192" marR="51192" marT="25596" marB="25596" anchor="ctr">
                    <a:solidFill>
                      <a:srgbClr val="FDE6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588698"/>
                  </a:ext>
                </a:extLst>
              </a:tr>
              <a:tr h="12925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유통비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_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출하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0.734202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0.300195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924495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유통비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_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직접비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0.716929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0.282922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000411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전년도양곡수요</a:t>
                      </a:r>
                      <a:endParaRPr lang="ko-KR" altLang="en-US" sz="12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0.637908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0.203901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34412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유통비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_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도매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0.625330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0.191324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7025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전년도계절진폭</a:t>
                      </a:r>
                      <a:endParaRPr lang="ko-KR" altLang="en-US" sz="12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0.573891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0.139884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6803844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농가판매가격지수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(A)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0.546375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0.112368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927478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농업소득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천원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0.545430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0.111424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840281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1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인당 국민총소득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명목 달러표시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 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달러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0.544370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0.110363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421320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자급도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(%)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0.541880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0.107873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4209564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유통비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_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간접비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0.540905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0.106898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499656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1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인당 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가계총처분가능소득</a:t>
                      </a:r>
                      <a:endParaRPr lang="en-US" altLang="ko-KR" sz="12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0.536733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0.102726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7959326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1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인당 국내총생산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명목 달러표시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 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달러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0.530815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0.096808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468712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매입량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톤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0.528608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0.094602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878810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유통비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_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소매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0.523839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0.089832</a:t>
                      </a:r>
                    </a:p>
                  </a:txBody>
                  <a:tcPr marL="51192" marR="51192" marT="25596" marB="25596" anchor="ctr">
                    <a:solidFill>
                      <a:srgbClr val="FFF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8545071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농가부채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천원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0.505801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0.071794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166967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79016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해결방안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21A3F03-94B7-40A5-9243-049F15FCB342}"/>
              </a:ext>
            </a:extLst>
          </p:cNvPr>
          <p:cNvSpPr/>
          <p:nvPr/>
        </p:nvSpPr>
        <p:spPr>
          <a:xfrm>
            <a:off x="302830" y="1476869"/>
            <a:ext cx="8290664" cy="4481480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4E7277EA-0414-4E54-8095-DE67026A93D3}"/>
              </a:ext>
            </a:extLst>
          </p:cNvPr>
          <p:cNvSpPr/>
          <p:nvPr/>
        </p:nvSpPr>
        <p:spPr>
          <a:xfrm>
            <a:off x="287647" y="1316780"/>
            <a:ext cx="2917191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607273C-0F82-47B0-A099-5C25D06BD453}"/>
                  </a:ext>
                </a:extLst>
              </p:cNvPr>
              <p:cNvSpPr/>
              <p:nvPr/>
            </p:nvSpPr>
            <p:spPr>
              <a:xfrm>
                <a:off x="351976" y="1339483"/>
                <a:ext cx="2994905" cy="34413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1</a:t>
                </a:r>
                <a:r>
                  <a:rPr lang="ko-KR" altLang="en-US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개만 </a:t>
                </a:r>
                <a:r>
                  <a:rPr lang="en-US" altLang="ko-KR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feature </a:t>
                </a:r>
                <a:r>
                  <a:rPr lang="ko-KR" altLang="en-US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추가해서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600" b="1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EED0AA"/>
                            </a:solidFill>
                            <a:latin typeface="Cambria Math" panose="02040503050406030204" pitchFamily="18" charset="0"/>
                            <a:ea typeface="나눔스퀘어라운드 Regular"/>
                          </a:rPr>
                        </m:ctrlPr>
                      </m:sSupPr>
                      <m:e>
                        <m:r>
                          <a:rPr lang="en-US" altLang="ko-KR" sz="1600" b="1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EED0AA"/>
                            </a:solidFill>
                            <a:latin typeface="Cambria Math" panose="02040503050406030204" pitchFamily="18" charset="0"/>
                            <a:ea typeface="나눔스퀘어라운드 Regular"/>
                          </a:rPr>
                          <m:t>𝑹</m:t>
                        </m:r>
                      </m:e>
                      <m:sup>
                        <m:r>
                          <a:rPr lang="en-US" altLang="ko-KR" sz="1600" b="1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EED0AA"/>
                            </a:solidFill>
                            <a:latin typeface="Cambria Math" panose="02040503050406030204" pitchFamily="18" charset="0"/>
                            <a:ea typeface="나눔스퀘어라운드 Regular"/>
                          </a:rPr>
                          <m:t>𝟐</m:t>
                        </m:r>
                      </m:sup>
                    </m:sSup>
                    <m:r>
                      <a:rPr lang="en-US" altLang="ko-KR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 </m:t>
                    </m:r>
                    <m:r>
                      <a:rPr lang="ko-KR" altLang="en-US" sz="1600" b="1" i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확</m:t>
                    </m:r>
                    <m:r>
                      <a:rPr lang="ko-KR" altLang="en-US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인</m:t>
                    </m:r>
                    <m:r>
                      <a:rPr lang="ko-KR" altLang="en-US" sz="1600" b="1" i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하</m:t>
                    </m:r>
                    <m:r>
                      <a:rPr lang="ko-KR" altLang="en-US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기</m:t>
                    </m:r>
                    <m:r>
                      <a:rPr lang="en-US" altLang="ko-KR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 </m:t>
                    </m:r>
                  </m:oMath>
                </a14:m>
                <a:endParaRPr lang="ko-KR" altLang="en-US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EED0AA"/>
                  </a:solidFill>
                  <a:latin typeface="Arial"/>
                  <a:ea typeface="나눔스퀘어라운드 Regular"/>
                </a:endParaRPr>
              </a:p>
            </p:txBody>
          </p:sp>
        </mc:Choice>
        <mc:Fallback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607273C-0F82-47B0-A099-5C25D06BD4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976" y="1339483"/>
                <a:ext cx="2994905" cy="34413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57F72690-EECC-4A31-A1E5-B045ED3636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690197"/>
              </p:ext>
            </p:extLst>
          </p:nvPr>
        </p:nvGraphicFramePr>
        <p:xfrm>
          <a:off x="678653" y="1815422"/>
          <a:ext cx="7635072" cy="4034342"/>
        </p:xfrm>
        <a:graphic>
          <a:graphicData uri="http://schemas.openxmlformats.org/drawingml/2006/table">
            <a:tbl>
              <a:tblPr>
                <a:tableStyleId>{00A15C55-8517-42AA-B614-E9B94910E393}</a:tableStyleId>
              </a:tblPr>
              <a:tblGrid>
                <a:gridCol w="2545024">
                  <a:extLst>
                    <a:ext uri="{9D8B030D-6E8A-4147-A177-3AD203B41FA5}">
                      <a16:colId xmlns:a16="http://schemas.microsoft.com/office/drawing/2014/main" val="4041065915"/>
                    </a:ext>
                  </a:extLst>
                </a:gridCol>
                <a:gridCol w="2545024">
                  <a:extLst>
                    <a:ext uri="{9D8B030D-6E8A-4147-A177-3AD203B41FA5}">
                      <a16:colId xmlns:a16="http://schemas.microsoft.com/office/drawing/2014/main" val="92134962"/>
                    </a:ext>
                  </a:extLst>
                </a:gridCol>
                <a:gridCol w="2545024">
                  <a:extLst>
                    <a:ext uri="{9D8B030D-6E8A-4147-A177-3AD203B41FA5}">
                      <a16:colId xmlns:a16="http://schemas.microsoft.com/office/drawing/2014/main" val="2504640900"/>
                    </a:ext>
                  </a:extLst>
                </a:gridCol>
              </a:tblGrid>
              <a:tr h="313235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8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항목</a:t>
                      </a:r>
                    </a:p>
                  </a:txBody>
                  <a:tcPr marL="51192" marR="51192" marT="25596" marB="25596"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18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R2</a:t>
                      </a:r>
                    </a:p>
                  </a:txBody>
                  <a:tcPr marL="51192" marR="51192" marT="25596" marB="25596"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8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차이</a:t>
                      </a:r>
                    </a:p>
                  </a:txBody>
                  <a:tcPr marL="51192" marR="51192" marT="25596" marB="25596" anchor="ctr">
                    <a:solidFill>
                      <a:srgbClr val="FDE6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588698"/>
                  </a:ext>
                </a:extLst>
              </a:tr>
              <a:tr h="12925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유통비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_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출하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0.734202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0.300195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924495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유통비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_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직접비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0.716929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0.282922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000411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전년도양곡수요</a:t>
                      </a:r>
                      <a:endParaRPr lang="ko-KR" altLang="en-US" sz="12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0.637908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0.203901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120534412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유통비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_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도매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0.625330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0.191324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7025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전년도계절진폭</a:t>
                      </a:r>
                      <a:endParaRPr lang="ko-KR" altLang="en-US" sz="12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0.573891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0.139884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3136803844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농가판매가격지수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(A)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0.546375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0.112368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3403927478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농업소득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천원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0.545430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0.111424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1244840281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1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인당 국민총소득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명목 달러표시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 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달러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0.544370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0.110363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3378421320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자급도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(%)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0.541880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0.107873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4254209564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유통비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_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간접비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0.540905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0.106898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499656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1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인당 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가계총처분가능소득</a:t>
                      </a:r>
                      <a:endParaRPr lang="en-US" altLang="ko-KR" sz="12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0.536733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0.102726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2417959326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1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인당 국내총생산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명목 달러표시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 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달러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0.530815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0.096808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2833468712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매입량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톤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0.528608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0.094602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3045878810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유통비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_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소매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0.523839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0.089832</a:t>
                      </a:r>
                    </a:p>
                  </a:txBody>
                  <a:tcPr marL="51192" marR="51192" marT="25596" marB="25596" anchor="ctr">
                    <a:solidFill>
                      <a:srgbClr val="EED0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8545071"/>
                  </a:ext>
                </a:extLst>
              </a:tr>
              <a:tr h="248197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농가부채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(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천원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)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0.505801</a:t>
                      </a:r>
                    </a:p>
                  </a:txBody>
                  <a:tcPr marL="51192" marR="51192" marT="25596" marB="25596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0.071794</a:t>
                      </a:r>
                    </a:p>
                  </a:txBody>
                  <a:tcPr marL="51192" marR="51192" marT="25596" marB="25596" anchor="ctr"/>
                </a:tc>
                <a:extLst>
                  <a:ext uri="{0D108BD9-81ED-4DB2-BD59-A6C34878D82A}">
                    <a16:rowId xmlns:a16="http://schemas.microsoft.com/office/drawing/2014/main" val="166967178"/>
                  </a:ext>
                </a:extLst>
              </a:tr>
            </a:tbl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918DE97F-55B4-44CA-B94C-2BB3D9B1A1CF}"/>
              </a:ext>
            </a:extLst>
          </p:cNvPr>
          <p:cNvSpPr/>
          <p:nvPr/>
        </p:nvSpPr>
        <p:spPr>
          <a:xfrm>
            <a:off x="2985721" y="6137874"/>
            <a:ext cx="60019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latinLnBrk="1">
              <a:spcAft>
                <a:spcPts val="800"/>
              </a:spcAft>
            </a:pPr>
            <a:r>
              <a:rPr lang="ko-KR" altLang="en-US" sz="2800" b="1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유통비</a:t>
            </a:r>
            <a:r>
              <a:rPr lang="en-US" altLang="ko-KR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_</a:t>
            </a:r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출하</a:t>
            </a:r>
            <a:r>
              <a:rPr lang="ko-KR" altLang="en-US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가 가장 타당도가 큰 것을 파악 </a:t>
            </a:r>
            <a:endParaRPr lang="ko-KR" altLang="ko-KR" sz="28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17E84E44-005A-46FA-B2AD-05DC055545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50"/>
          <a:stretch/>
        </p:blipFill>
        <p:spPr>
          <a:xfrm>
            <a:off x="2309938" y="6097797"/>
            <a:ext cx="737873" cy="52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2519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C3E95852-E022-4928-85EF-3E738B02F39E}"/>
              </a:ext>
            </a:extLst>
          </p:cNvPr>
          <p:cNvSpPr/>
          <p:nvPr/>
        </p:nvSpPr>
        <p:spPr>
          <a:xfrm>
            <a:off x="6223029" y="6399484"/>
            <a:ext cx="1978429" cy="212206"/>
          </a:xfrm>
          <a:prstGeom prst="parallelogram">
            <a:avLst/>
          </a:prstGeom>
          <a:solidFill>
            <a:srgbClr val="F8B6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해결방안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607273C-0F82-47B0-A099-5C25D06BD453}"/>
              </a:ext>
            </a:extLst>
          </p:cNvPr>
          <p:cNvSpPr/>
          <p:nvPr/>
        </p:nvSpPr>
        <p:spPr>
          <a:xfrm>
            <a:off x="4926244" y="2524479"/>
            <a:ext cx="29949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유통비</a:t>
            </a:r>
            <a:r>
              <a:rPr lang="en-US" altLang="ko-KR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_</a:t>
            </a:r>
            <a:r>
              <a:rPr lang="ko-KR" altLang="en-US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출하에 </a:t>
            </a:r>
            <a:r>
              <a:rPr lang="ko-KR" altLang="en-US" b="1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피쳐</a:t>
            </a:r>
            <a:r>
              <a:rPr lang="ko-KR" altLang="en-US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 추가하기 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18DE97F-55B4-44CA-B94C-2BB3D9B1A1CF}"/>
              </a:ext>
            </a:extLst>
          </p:cNvPr>
          <p:cNvSpPr/>
          <p:nvPr/>
        </p:nvSpPr>
        <p:spPr>
          <a:xfrm>
            <a:off x="4139884" y="6137874"/>
            <a:ext cx="48478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latinLnBrk="1">
              <a:spcAft>
                <a:spcPts val="800"/>
              </a:spcAft>
            </a:pPr>
            <a:r>
              <a:rPr lang="ko-KR" altLang="en-US" sz="2800" b="1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유통비</a:t>
            </a:r>
            <a:r>
              <a:rPr lang="en-US" altLang="ko-KR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_</a:t>
            </a:r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출하에 </a:t>
            </a:r>
            <a:r>
              <a:rPr lang="en-US" altLang="ko-KR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feature</a:t>
            </a:r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 추가하기 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17E84E44-005A-46FA-B2AD-05DC055545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50"/>
          <a:stretch/>
        </p:blipFill>
        <p:spPr>
          <a:xfrm>
            <a:off x="3475981" y="6097797"/>
            <a:ext cx="737873" cy="523522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78AB56D-534F-44AF-8D0B-451069E7AB33}"/>
              </a:ext>
            </a:extLst>
          </p:cNvPr>
          <p:cNvSpPr/>
          <p:nvPr/>
        </p:nvSpPr>
        <p:spPr>
          <a:xfrm>
            <a:off x="4926244" y="3076671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oricols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= [ '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쌀생산량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-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정부매입량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','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전년도단경기가격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’,    </a:t>
            </a: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                                 '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전년도재고량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천톤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)', "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유통비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_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출하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"]</a:t>
            </a:r>
          </a:p>
          <a:p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위 값을 기준으로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feature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값을 하나씩 대입해보고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, </a:t>
            </a: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가장 유의미한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R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값들의 목록을 산출해본다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.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81BF4D7-39CE-46F1-9BD9-F85B72624EDE}"/>
              </a:ext>
            </a:extLst>
          </p:cNvPr>
          <p:cNvSpPr/>
          <p:nvPr/>
        </p:nvSpPr>
        <p:spPr>
          <a:xfrm>
            <a:off x="295201" y="1503501"/>
            <a:ext cx="4029473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4A927B0-D4A4-4990-A960-7C650226F973}"/>
              </a:ext>
            </a:extLst>
          </p:cNvPr>
          <p:cNvSpPr/>
          <p:nvPr/>
        </p:nvSpPr>
        <p:spPr>
          <a:xfrm>
            <a:off x="287647" y="1316780"/>
            <a:ext cx="2917191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C9ADE5-4BAD-41DB-B1B5-2DBBC588CDD9}"/>
              </a:ext>
            </a:extLst>
          </p:cNvPr>
          <p:cNvSpPr/>
          <p:nvPr/>
        </p:nvSpPr>
        <p:spPr>
          <a:xfrm>
            <a:off x="351976" y="1339483"/>
            <a:ext cx="29949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소스코드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62D23C7-BE0F-40C5-8EEF-7286A561D4DE}"/>
              </a:ext>
            </a:extLst>
          </p:cNvPr>
          <p:cNvSpPr/>
          <p:nvPr/>
        </p:nvSpPr>
        <p:spPr>
          <a:xfrm>
            <a:off x="372226" y="1762087"/>
            <a:ext cx="362272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for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in colnames2: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[ '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쌀생산량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-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정부매입량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','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전년도단경기가격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', '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전년도재고량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천톤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)', "</a:t>
            </a:r>
            <a:r>
              <a:rPr lang="ko-KR" altLang="en-US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유통비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_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출하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"]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oricols.append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model2 =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linear_model.LinearRegression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()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x_vars2 = df5[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]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lr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model2.fit(x_vars2, df5["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수확기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"])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r2 =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lr.score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(x_vars2, df5["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수확기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"])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r3 = r2-orir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if r3 &gt; 0: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idx2.append(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r2l2.append(r2)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r3l2.append(r3)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print(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r2, r3)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uplist2 = </a:t>
            </a:r>
            <a:r>
              <a:rPr lang="en-US" altLang="ko-KR" sz="12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pd.DataFrame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({"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항목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": idx2, "R2": r2l2, "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차이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": r3l2})</a:t>
            </a:r>
          </a:p>
          <a:p>
            <a:pPr algn="just" latinLnBrk="1"/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uplist2.sort_values("</a:t>
            </a:r>
            <a:r>
              <a:rPr lang="ko-KR" altLang="en-US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차이</a:t>
            </a:r>
            <a:r>
              <a:rPr lang="en-US" altLang="ko-KR" sz="12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", ascending=False)</a:t>
            </a:r>
            <a:endParaRPr lang="ko-KR" altLang="en-US" sz="120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1A22663-0682-4E72-A89D-AE3EC62C2B47}"/>
              </a:ext>
            </a:extLst>
          </p:cNvPr>
          <p:cNvSpPr/>
          <p:nvPr/>
        </p:nvSpPr>
        <p:spPr>
          <a:xfrm>
            <a:off x="4580015" y="2507926"/>
            <a:ext cx="346229" cy="355107"/>
          </a:xfrm>
          <a:prstGeom prst="rightArrow">
            <a:avLst/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373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>
            <a:extLst>
              <a:ext uri="{FF2B5EF4-FFF2-40B4-BE49-F238E27FC236}">
                <a16:creationId xmlns:a16="http://schemas.microsoft.com/office/drawing/2014/main" id="{B5B6B73C-AE35-4911-BCC1-63D80AB752D5}"/>
              </a:ext>
            </a:extLst>
          </p:cNvPr>
          <p:cNvSpPr/>
          <p:nvPr/>
        </p:nvSpPr>
        <p:spPr>
          <a:xfrm>
            <a:off x="7276474" y="6399333"/>
            <a:ext cx="1635065" cy="212206"/>
          </a:xfrm>
          <a:prstGeom prst="parallelogram">
            <a:avLst/>
          </a:prstGeom>
          <a:solidFill>
            <a:srgbClr val="F8B6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해결방안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21A3F03-94B7-40A5-9243-049F15FCB342}"/>
              </a:ext>
            </a:extLst>
          </p:cNvPr>
          <p:cNvSpPr/>
          <p:nvPr/>
        </p:nvSpPr>
        <p:spPr>
          <a:xfrm>
            <a:off x="302830" y="1476869"/>
            <a:ext cx="8290664" cy="4481480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4E7277EA-0414-4E54-8095-DE67026A93D3}"/>
              </a:ext>
            </a:extLst>
          </p:cNvPr>
          <p:cNvSpPr/>
          <p:nvPr/>
        </p:nvSpPr>
        <p:spPr>
          <a:xfrm>
            <a:off x="287647" y="1316780"/>
            <a:ext cx="2917191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607273C-0F82-47B0-A099-5C25D06BD453}"/>
                  </a:ext>
                </a:extLst>
              </p:cNvPr>
              <p:cNvSpPr/>
              <p:nvPr/>
            </p:nvSpPr>
            <p:spPr>
              <a:xfrm>
                <a:off x="351976" y="1339483"/>
                <a:ext cx="2994905" cy="34413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1</a:t>
                </a:r>
                <a:r>
                  <a:rPr lang="ko-KR" altLang="en-US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개만 </a:t>
                </a:r>
                <a:r>
                  <a:rPr lang="en-US" altLang="ko-KR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feature </a:t>
                </a:r>
                <a:r>
                  <a:rPr lang="ko-KR" altLang="en-US" sz="16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Arial"/>
                    <a:ea typeface="나눔스퀘어라운드 Regular"/>
                  </a:rPr>
                  <a:t>추가해서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600" b="1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EED0AA"/>
                            </a:solidFill>
                            <a:latin typeface="Cambria Math" panose="02040503050406030204" pitchFamily="18" charset="0"/>
                            <a:ea typeface="나눔스퀘어라운드 Regular"/>
                          </a:rPr>
                        </m:ctrlPr>
                      </m:sSupPr>
                      <m:e>
                        <m:r>
                          <a:rPr lang="en-US" altLang="ko-KR" sz="1600" b="1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EED0AA"/>
                            </a:solidFill>
                            <a:latin typeface="Cambria Math" panose="02040503050406030204" pitchFamily="18" charset="0"/>
                            <a:ea typeface="나눔스퀘어라운드 Regular"/>
                          </a:rPr>
                          <m:t>𝑹</m:t>
                        </m:r>
                      </m:e>
                      <m:sup>
                        <m:r>
                          <a:rPr lang="en-US" altLang="ko-KR" sz="1600" b="1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EED0AA"/>
                            </a:solidFill>
                            <a:latin typeface="Cambria Math" panose="02040503050406030204" pitchFamily="18" charset="0"/>
                            <a:ea typeface="나눔스퀘어라운드 Regular"/>
                          </a:rPr>
                          <m:t>𝟐</m:t>
                        </m:r>
                      </m:sup>
                    </m:sSup>
                    <m:r>
                      <a:rPr lang="en-US" altLang="ko-KR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 </m:t>
                    </m:r>
                    <m:r>
                      <a:rPr lang="ko-KR" altLang="en-US" sz="1600" b="1" i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확</m:t>
                    </m:r>
                    <m:r>
                      <a:rPr lang="ko-KR" altLang="en-US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인</m:t>
                    </m:r>
                    <m:r>
                      <a:rPr lang="ko-KR" altLang="en-US" sz="1600" b="1" i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하</m:t>
                    </m:r>
                    <m:r>
                      <a:rPr lang="ko-KR" altLang="en-US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기</m:t>
                    </m:r>
                    <m:r>
                      <a:rPr lang="en-US" altLang="ko-KR" sz="1600" b="1" i="1" spc="-150" smtClean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EED0AA"/>
                        </a:solidFill>
                        <a:latin typeface="Cambria Math" panose="02040503050406030204" pitchFamily="18" charset="0"/>
                        <a:ea typeface="나눔스퀘어라운드 Regular"/>
                      </a:rPr>
                      <m:t> </m:t>
                    </m:r>
                  </m:oMath>
                </a14:m>
                <a:endParaRPr lang="ko-KR" altLang="en-US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EED0AA"/>
                  </a:solidFill>
                  <a:latin typeface="Arial"/>
                  <a:ea typeface="나눔스퀘어라운드 Regular"/>
                </a:endParaRPr>
              </a:p>
            </p:txBody>
          </p:sp>
        </mc:Choice>
        <mc:Fallback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607273C-0F82-47B0-A099-5C25D06BD45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976" y="1339483"/>
                <a:ext cx="2994905" cy="34413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918DE97F-55B4-44CA-B94C-2BB3D9B1A1CF}"/>
                  </a:ext>
                </a:extLst>
              </p:cNvPr>
              <p:cNvSpPr/>
              <p:nvPr/>
            </p:nvSpPr>
            <p:spPr>
              <a:xfrm>
                <a:off x="2626521" y="6137874"/>
                <a:ext cx="6361164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 latinLnBrk="1">
                  <a:spcAft>
                    <a:spcPts val="800"/>
                  </a:spcAft>
                </a:pPr>
                <a:r>
                  <a:rPr lang="ko-KR" altLang="en-US" sz="28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유통비</a:t>
                </a:r>
                <a:r>
                  <a:rPr lang="en-US" altLang="ko-KR" sz="28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_</a:t>
                </a:r>
                <a:r>
                  <a:rPr lang="ko-KR" altLang="en-US" sz="28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출하</a:t>
                </a:r>
                <a:r>
                  <a:rPr lang="ko-KR" altLang="en-US" sz="28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와 </a:t>
                </a:r>
                <a:r>
                  <a:rPr lang="ko-KR" altLang="en-US" sz="28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가계지출</a:t>
                </a:r>
                <a:r>
                  <a:rPr lang="ko-KR" altLang="en-US" sz="28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을 추가한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800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</m:ctrlPr>
                      </m:sSupPr>
                      <m:e>
                        <m:r>
                          <a:rPr lang="en-US" altLang="ko-KR" sz="2800" b="0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  <m:t>𝑅</m:t>
                        </m:r>
                      </m:e>
                      <m:sup>
                        <m:r>
                          <a:rPr lang="en-US" altLang="ko-KR" sz="2800" b="0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sz="28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=0.845</a:t>
                </a:r>
                <a:endParaRPr lang="ko-KR" altLang="ko-KR" sz="28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48332D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endParaRPr>
              </a:p>
            </p:txBody>
          </p:sp>
        </mc:Choice>
        <mc:Fallback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918DE97F-55B4-44CA-B94C-2BB3D9B1A1C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6521" y="6137874"/>
                <a:ext cx="6361164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그림 27">
            <a:extLst>
              <a:ext uri="{FF2B5EF4-FFF2-40B4-BE49-F238E27FC236}">
                <a16:creationId xmlns:a16="http://schemas.microsoft.com/office/drawing/2014/main" id="{17E84E44-005A-46FA-B2AD-05DC055545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50"/>
          <a:stretch/>
        </p:blipFill>
        <p:spPr>
          <a:xfrm>
            <a:off x="2039148" y="6137572"/>
            <a:ext cx="737873" cy="523522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0E1B3CA-AED5-43A9-AB51-423629083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8543724"/>
              </p:ext>
            </p:extLst>
          </p:nvPr>
        </p:nvGraphicFramePr>
        <p:xfrm>
          <a:off x="1045188" y="1771832"/>
          <a:ext cx="7053624" cy="3956623"/>
        </p:xfrm>
        <a:graphic>
          <a:graphicData uri="http://schemas.openxmlformats.org/drawingml/2006/table">
            <a:tbl>
              <a:tblPr>
                <a:tableStyleId>{00A15C55-8517-42AA-B614-E9B94910E393}</a:tableStyleId>
              </a:tblPr>
              <a:tblGrid>
                <a:gridCol w="2351208">
                  <a:extLst>
                    <a:ext uri="{9D8B030D-6E8A-4147-A177-3AD203B41FA5}">
                      <a16:colId xmlns:a16="http://schemas.microsoft.com/office/drawing/2014/main" val="1053552807"/>
                    </a:ext>
                  </a:extLst>
                </a:gridCol>
                <a:gridCol w="2351208">
                  <a:extLst>
                    <a:ext uri="{9D8B030D-6E8A-4147-A177-3AD203B41FA5}">
                      <a16:colId xmlns:a16="http://schemas.microsoft.com/office/drawing/2014/main" val="3101265072"/>
                    </a:ext>
                  </a:extLst>
                </a:gridCol>
                <a:gridCol w="2351208">
                  <a:extLst>
                    <a:ext uri="{9D8B030D-6E8A-4147-A177-3AD203B41FA5}">
                      <a16:colId xmlns:a16="http://schemas.microsoft.com/office/drawing/2014/main" val="95048634"/>
                    </a:ext>
                  </a:extLst>
                </a:gridCol>
              </a:tblGrid>
              <a:tr h="150152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항목</a:t>
                      </a:r>
                    </a:p>
                  </a:txBody>
                  <a:tcPr marL="47817" marR="47817" marT="23908" marB="23908"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sz="14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R2</a:t>
                      </a:r>
                    </a:p>
                  </a:txBody>
                  <a:tcPr marL="47817" marR="47817" marT="23908" marB="23908" anchor="ctr">
                    <a:solidFill>
                      <a:srgbClr val="FDE6A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4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/>
                          <a:ea typeface="나눔스퀘어라운드 Regular"/>
                          <a:cs typeface="+mn-cs"/>
                        </a:rPr>
                        <a:t>차이</a:t>
                      </a:r>
                    </a:p>
                  </a:txBody>
                  <a:tcPr marL="47817" marR="47817" marT="23908" marB="23908" anchor="ctr">
                    <a:solidFill>
                      <a:srgbClr val="FDE6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5822520"/>
                  </a:ext>
                </a:extLst>
              </a:tr>
              <a:tr h="306931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가계지출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소비지출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+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비소비지출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 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천원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0.844715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0.410709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1479625551"/>
                  </a:ext>
                </a:extLst>
              </a:tr>
              <a:tr h="21689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농업순생산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 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천원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0.821691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0.387684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3945534798"/>
                  </a:ext>
                </a:extLst>
              </a:tr>
              <a:tr h="306931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인당 국민총소득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명목 달러표시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 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달러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0.804471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0.370464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1466039952"/>
                  </a:ext>
                </a:extLst>
              </a:tr>
              <a:tr h="306931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인당 국내총생산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명목 달러표시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 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달러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0.802520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0.368514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381921795"/>
                  </a:ext>
                </a:extLst>
              </a:tr>
              <a:tr h="388831"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1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인당 </a:t>
                      </a:r>
                      <a:r>
                        <a:rPr lang="ko-KR" altLang="en-US" sz="11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가계총처분가능소득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명목 달러표시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 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달러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0.796566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0.362559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3520851015"/>
                  </a:ext>
                </a:extLst>
              </a:tr>
              <a:tr h="21689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전년도양곡수요</a:t>
                      </a:r>
                      <a:endParaRPr lang="ko-KR" altLang="en-US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0.791602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0.357596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1231024981"/>
                  </a:ext>
                </a:extLst>
              </a:tr>
              <a:tr h="21689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농업소득 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천원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0.790817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0.356810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1394604276"/>
                  </a:ext>
                </a:extLst>
              </a:tr>
              <a:tr h="21689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전년도계절진폭</a:t>
                      </a:r>
                      <a:endParaRPr lang="ko-KR" altLang="en-US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0.778515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0.344508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4218218916"/>
                  </a:ext>
                </a:extLst>
              </a:tr>
              <a:tr h="21689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합계면적</a:t>
                      </a:r>
                      <a:endParaRPr lang="ko-KR" altLang="en-US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0.774809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0.340802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183612259"/>
                  </a:ext>
                </a:extLst>
              </a:tr>
              <a:tr h="21689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자산 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천원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0.771650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0.337643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2738202526"/>
                  </a:ext>
                </a:extLst>
              </a:tr>
              <a:tr h="21689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농가인구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명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0.767606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0.333599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1984711406"/>
                  </a:ext>
                </a:extLst>
              </a:tr>
              <a:tr h="21689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농가인구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_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전국</a:t>
                      </a:r>
                      <a:endParaRPr lang="ko-KR" altLang="en-US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0.767606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0.333599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745012216"/>
                  </a:ext>
                </a:extLst>
              </a:tr>
              <a:tr h="21689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목표가격</a:t>
                      </a:r>
                      <a:endParaRPr lang="ko-KR" altLang="en-US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0.766361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0.332354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879870035"/>
                  </a:ext>
                </a:extLst>
              </a:tr>
              <a:tr h="21689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농업소득의 가계비충족 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(%)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0.765477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0.331470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56837882"/>
                  </a:ext>
                </a:extLst>
              </a:tr>
              <a:tr h="216893">
                <a:tc>
                  <a:txBody>
                    <a:bodyPr/>
                    <a:lstStyle/>
                    <a:p>
                      <a:pPr algn="ctr" rtl="0"/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최저임금</a:t>
                      </a:r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_</a:t>
                      </a:r>
                      <a:r>
                        <a:rPr lang="ko-KR" altLang="en-US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시간</a:t>
                      </a:r>
                      <a:endParaRPr lang="ko-KR" altLang="en-US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0.764029</a:t>
                      </a:r>
                      <a:endParaRPr lang="en-US" altLang="ko-KR" sz="1100" kern="1200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ko-KR" sz="11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0.330023</a:t>
                      </a:r>
                      <a:endParaRPr lang="en-US" altLang="ko-KR" sz="11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/>
                        <a:ea typeface="나눔스퀘어라운드 Regular"/>
                        <a:cs typeface="+mn-cs"/>
                      </a:endParaRPr>
                    </a:p>
                  </a:txBody>
                  <a:tcPr marL="47817" marR="47817" marT="23908" marB="23908" anchor="ctr"/>
                </a:tc>
                <a:extLst>
                  <a:ext uri="{0D108BD9-81ED-4DB2-BD59-A6C34878D82A}">
                    <a16:rowId xmlns:a16="http://schemas.microsoft.com/office/drawing/2014/main" val="1320105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5075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해결방안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17E84E44-005A-46FA-B2AD-05DC055545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50"/>
          <a:stretch/>
        </p:blipFill>
        <p:spPr>
          <a:xfrm>
            <a:off x="3204838" y="6031734"/>
            <a:ext cx="737873" cy="523522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781BF4D7-39CE-46F1-9BD9-F85B72624EDE}"/>
              </a:ext>
            </a:extLst>
          </p:cNvPr>
          <p:cNvSpPr/>
          <p:nvPr/>
        </p:nvSpPr>
        <p:spPr>
          <a:xfrm>
            <a:off x="295201" y="1503501"/>
            <a:ext cx="4029473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4A927B0-D4A4-4990-A960-7C650226F973}"/>
              </a:ext>
            </a:extLst>
          </p:cNvPr>
          <p:cNvSpPr/>
          <p:nvPr/>
        </p:nvSpPr>
        <p:spPr>
          <a:xfrm>
            <a:off x="287647" y="1316780"/>
            <a:ext cx="2917191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C9ADE5-4BAD-41DB-B1B5-2DBBC588CDD9}"/>
              </a:ext>
            </a:extLst>
          </p:cNvPr>
          <p:cNvSpPr/>
          <p:nvPr/>
        </p:nvSpPr>
        <p:spPr>
          <a:xfrm>
            <a:off x="351976" y="1339483"/>
            <a:ext cx="29949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소스코드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62D23C7-BE0F-40C5-8EEF-7286A561D4DE}"/>
              </a:ext>
            </a:extLst>
          </p:cNvPr>
          <p:cNvSpPr/>
          <p:nvPr/>
        </p:nvSpPr>
        <p:spPr>
          <a:xfrm>
            <a:off x="326782" y="1757027"/>
            <a:ext cx="395244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/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oricols_origin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[ '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쌀생산량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-</a:t>
            </a:r>
            <a:r>
              <a:rPr lang="ko-KR" altLang="en-US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정부매입량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','</a:t>
            </a:r>
            <a:r>
              <a:rPr lang="ko-KR" altLang="en-US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전년도단경기가격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', '</a:t>
            </a:r>
            <a:r>
              <a:rPr lang="ko-KR" altLang="en-US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전년도재고량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천톤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)', "</a:t>
            </a:r>
            <a:r>
              <a:rPr lang="ko-KR" altLang="en-US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유통비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_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출하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"]</a:t>
            </a:r>
          </a:p>
          <a:p>
            <a:pPr algn="just" latinLnBrk="1"/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[ '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쌀생산량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-</a:t>
            </a:r>
            <a:r>
              <a:rPr lang="ko-KR" altLang="en-US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정부매입량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','</a:t>
            </a:r>
            <a:r>
              <a:rPr lang="ko-KR" altLang="en-US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전년도단경기가격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', '</a:t>
            </a:r>
            <a:r>
              <a:rPr lang="ko-KR" altLang="en-US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전년도재고량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천톤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)', "</a:t>
            </a:r>
            <a:r>
              <a:rPr lang="ko-KR" altLang="en-US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유통비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_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출하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"]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flag = 0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count = 1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while(True) : 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print("{0}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만큼 돌았다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.".format(count))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count += 1,     idx2 = [],     r2l2 = [],     r3l2 =[]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for 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in colnames2 :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copy.deepcopy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oricols_origin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oricols.append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model2 = 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linear_model.LinearRegression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x_vars2 = df5[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]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lr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= model2.fit(x_vars2, df5["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수확기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"])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r2 = 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lr.score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(x_vars2, df5["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수확기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"])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r3 = r2-orir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if r3 &gt; 0: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   idx2.append(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i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) , r2l2.append(r2) , r3l2.append(r3)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uplist2 = 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pd.DataFrame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({"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항목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": idx2, "R2": r2l2, "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차이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": r3l2})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uplist2.sort_values("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차이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", ascending=False)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</a:t>
            </a:r>
            <a:r>
              <a:rPr lang="en-US" altLang="ko-KR" sz="80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oricols_origin.append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(uplist2['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항목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'][0])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colnames2.remove(uplist2['</a:t>
            </a:r>
            <a:r>
              <a:rPr lang="ko-KR" altLang="en-US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항목</a:t>
            </a:r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'][0])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if(r2&gt;flag and r2!=1) :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flag = r2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print(flag, r2)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print("==========================================")</a:t>
            </a:r>
          </a:p>
          <a:p>
            <a:pPr algn="just" latinLnBrk="1"/>
            <a:endParaRPr lang="en-US" altLang="ko-KR" sz="80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else :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print(uplist2)</a:t>
            </a:r>
          </a:p>
          <a:p>
            <a:pPr algn="just" latinLnBrk="1"/>
            <a:r>
              <a:rPr lang="en-US" altLang="ko-KR" sz="80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break</a:t>
            </a:r>
            <a:endParaRPr lang="ko-KR" altLang="en-US" sz="80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71A22663-0682-4E72-A89D-AE3EC62C2B47}"/>
              </a:ext>
            </a:extLst>
          </p:cNvPr>
          <p:cNvSpPr/>
          <p:nvPr/>
        </p:nvSpPr>
        <p:spPr>
          <a:xfrm>
            <a:off x="4572000" y="1678037"/>
            <a:ext cx="346229" cy="355107"/>
          </a:xfrm>
          <a:prstGeom prst="rightArrow">
            <a:avLst/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80C131BC-4FDC-41E8-A55B-4EC7ECF91CA7}"/>
                  </a:ext>
                </a:extLst>
              </p:cNvPr>
              <p:cNvSpPr/>
              <p:nvPr/>
            </p:nvSpPr>
            <p:spPr>
              <a:xfrm>
                <a:off x="4918229" y="2033144"/>
                <a:ext cx="3136804" cy="38087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1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만큼 돌았다</a:t>
                </a:r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. </a:t>
                </a:r>
              </a:p>
              <a:p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0.7785149502120533 0.7785149502120533 ================================================ </a:t>
                </a:r>
              </a:p>
              <a:p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2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만큼 돌았다</a:t>
                </a:r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. </a:t>
                </a:r>
              </a:p>
              <a:p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0.9454142104427528 0.9454142104427528 ================================================ 3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만큼 돌았다</a:t>
                </a:r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. </a:t>
                </a:r>
              </a:p>
              <a:p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0.9595387319175331 0.9595387319175331 ================================================ 4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만큼 돌았다</a:t>
                </a:r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. </a:t>
                </a:r>
              </a:p>
              <a:p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0.9731795353878762 0.9731795353878762 ================================================ 5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만큼 돌았다</a:t>
                </a:r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. </a:t>
                </a:r>
              </a:p>
              <a:p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0.9861297610497833 0.9861297610497833 ================================================ 6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만큼 돌았다</a:t>
                </a:r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.</a:t>
                </a:r>
              </a:p>
              <a:p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 0.9993603351707252 0.9993603351707252 ================================================ 7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만큼 돌았다</a:t>
                </a:r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.</a:t>
                </a:r>
              </a:p>
              <a:p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 0.9995047193340582 0.9995047193340582 ================================================ 8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만큼 돌았다</a:t>
                </a:r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. </a:t>
                </a:r>
              </a:p>
              <a:p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-&gt; 8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회 </a:t>
                </a:r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while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문이 돈 이후에는 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050" i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</m:ctrlPr>
                      </m:sSupPr>
                      <m:e>
                        <m:r>
                          <a:rPr lang="en-US" altLang="ko-KR" sz="1050" i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  <m:t>𝑅</m:t>
                        </m:r>
                      </m:e>
                      <m:sup>
                        <m:r>
                          <a:rPr lang="en-US" altLang="ko-KR" sz="1050" i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값이 </a:t>
                </a:r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1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로 </a:t>
                </a:r>
                <a:r>
                  <a:rPr lang="en-US" altLang="ko-KR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, </a:t>
                </a:r>
                <a:r>
                  <a:rPr lang="ko-KR" altLang="en-US" sz="105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33322E"/>
                    </a:solidFill>
                    <a:latin typeface="Arial"/>
                    <a:ea typeface="나눔스퀘어라운드 Regular"/>
                  </a:rPr>
                  <a:t>과적합에 해당함</a:t>
                </a:r>
              </a:p>
            </p:txBody>
          </p:sp>
        </mc:Choice>
        <mc:Fallback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80C131BC-4FDC-41E8-A55B-4EC7ECF91CA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8229" y="2033144"/>
                <a:ext cx="3136804" cy="38087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직사각형 18">
            <a:extLst>
              <a:ext uri="{FF2B5EF4-FFF2-40B4-BE49-F238E27FC236}">
                <a16:creationId xmlns:a16="http://schemas.microsoft.com/office/drawing/2014/main" id="{95CFC06E-3286-477B-9FCA-32E0B9298259}"/>
              </a:ext>
            </a:extLst>
          </p:cNvPr>
          <p:cNvSpPr/>
          <p:nvPr/>
        </p:nvSpPr>
        <p:spPr>
          <a:xfrm>
            <a:off x="4918229" y="1663812"/>
            <a:ext cx="29949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OUTPUT</a:t>
            </a:r>
            <a:endParaRPr lang="ko-KR" altLang="en-US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7234EA14-E4EC-4852-BD8D-FD1B86E0E608}"/>
                  </a:ext>
                </a:extLst>
              </p:cNvPr>
              <p:cNvSpPr/>
              <p:nvPr/>
            </p:nvSpPr>
            <p:spPr>
              <a:xfrm>
                <a:off x="1812175" y="6137874"/>
                <a:ext cx="7175510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 latinLnBrk="1">
                  <a:spcAft>
                    <a:spcPts val="800"/>
                  </a:spcAft>
                </a:pPr>
                <a:r>
                  <a:rPr lang="ko-KR" altLang="en-US" sz="24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</m:ctrlPr>
                      </m:sSupPr>
                      <m:e>
                        <m:r>
                          <a:rPr lang="en-US" altLang="ko-KR" sz="2400" b="0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  <m:t>𝑅</m:t>
                        </m:r>
                      </m:e>
                      <m:sup>
                        <m:r>
                          <a:rPr lang="en-US" altLang="ko-KR" sz="2400" b="0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24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값이 </a:t>
                </a:r>
                <a:r>
                  <a:rPr lang="en-US" altLang="ko-KR" sz="24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1</a:t>
                </a:r>
                <a:r>
                  <a:rPr lang="ko-KR" altLang="en-US" sz="24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이 되기 전까지 </a:t>
                </a:r>
                <a:r>
                  <a:rPr lang="en-US" altLang="ko-KR" sz="24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feature</a:t>
                </a:r>
                <a:r>
                  <a:rPr lang="ko-KR" altLang="en-US" sz="24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48332D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를 추가함</a:t>
                </a:r>
                <a:endParaRPr lang="ko-KR" altLang="ko-KR" sz="24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48332D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endParaRPr>
              </a:p>
            </p:txBody>
          </p:sp>
        </mc:Choice>
        <mc:Fallback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7234EA14-E4EC-4852-BD8D-FD1B86E0E60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2175" y="6137874"/>
                <a:ext cx="7175510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7524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해결방안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0" name="표 9">
                <a:extLst>
                  <a:ext uri="{FF2B5EF4-FFF2-40B4-BE49-F238E27FC236}">
                    <a16:creationId xmlns:a16="http://schemas.microsoft.com/office/drawing/2014/main" id="{DEDEA26B-8EAF-4ACC-861D-9AC16C253EF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37566033"/>
                  </p:ext>
                </p:extLst>
              </p:nvPr>
            </p:nvGraphicFramePr>
            <p:xfrm>
              <a:off x="518159" y="1912620"/>
              <a:ext cx="7753005" cy="3032760"/>
            </p:xfrm>
            <a:graphic>
              <a:graphicData uri="http://schemas.openxmlformats.org/drawingml/2006/table">
                <a:tbl>
                  <a:tblPr firstRow="1" bandRow="1">
                    <a:tableStyleId>{C4B1156A-380E-4F78-BDF5-A606A8083BF9}</a:tableStyleId>
                  </a:tblPr>
                  <a:tblGrid>
                    <a:gridCol w="1550601">
                      <a:extLst>
                        <a:ext uri="{9D8B030D-6E8A-4147-A177-3AD203B41FA5}">
                          <a16:colId xmlns:a16="http://schemas.microsoft.com/office/drawing/2014/main" val="4039078220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671414572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680683528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040753906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213128409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기존모델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1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2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3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 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329883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갯수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4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5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6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 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개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9030767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유통비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출하 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가계지출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가계지출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자급도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전년도양곡소비량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전가구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전년도소비자물가변동율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직접노동투하량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최저임금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시간</a:t>
                          </a:r>
                        </a:p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831955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sz="1200" b="1" kern="1200" spc="-150" smtClean="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1200" b="1" i="1" kern="1200" spc="-150" smtClean="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latin typeface="Cambria Math" panose="02040503050406030204" pitchFamily="18" charset="0"/>
                                    </a:rPr>
                                    <m:t>𝐑</m:t>
                                  </m:r>
                                </m:e>
                                <m:sup>
                                  <m:r>
                                    <a:rPr lang="en-US" altLang="ko-KR" sz="1200" b="1" i="1" kern="1200" spc="-150" smtClean="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</m:oMath>
                          </a14:m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0.434006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0.734202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0.844715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0.9995047193340582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4528509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0" name="표 9">
                <a:extLst>
                  <a:ext uri="{FF2B5EF4-FFF2-40B4-BE49-F238E27FC236}">
                    <a16:creationId xmlns:a16="http://schemas.microsoft.com/office/drawing/2014/main" id="{DEDEA26B-8EAF-4ACC-861D-9AC16C253EF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37566033"/>
                  </p:ext>
                </p:extLst>
              </p:nvPr>
            </p:nvGraphicFramePr>
            <p:xfrm>
              <a:off x="518159" y="1912620"/>
              <a:ext cx="7753005" cy="3032760"/>
            </p:xfrm>
            <a:graphic>
              <a:graphicData uri="http://schemas.openxmlformats.org/drawingml/2006/table">
                <a:tbl>
                  <a:tblPr firstRow="1" bandRow="1">
                    <a:tableStyleId>{C4B1156A-380E-4F78-BDF5-A606A8083BF9}</a:tableStyleId>
                  </a:tblPr>
                  <a:tblGrid>
                    <a:gridCol w="1550601">
                      <a:extLst>
                        <a:ext uri="{9D8B030D-6E8A-4147-A177-3AD203B41FA5}">
                          <a16:colId xmlns:a16="http://schemas.microsoft.com/office/drawing/2014/main" val="4039078220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671414572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680683528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040753906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213128409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기존모델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1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2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3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 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329883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갯수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4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5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6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 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개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90307676"/>
                      </a:ext>
                    </a:extLst>
                  </a:tr>
                  <a:tr h="19202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유통비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출하 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가계지출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가계지출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자급도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전년도양곡소비량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전가구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전년도소비자물가변동율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직접노동투하량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최저임금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시간</a:t>
                          </a:r>
                        </a:p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831955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2"/>
                          <a:stretch>
                            <a:fillRect l="-392" t="-719672" r="-400000" b="-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0.434006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0.734202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0.844715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0.9995047193340582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4528509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2632316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해결방안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0" name="표 9">
                <a:extLst>
                  <a:ext uri="{FF2B5EF4-FFF2-40B4-BE49-F238E27FC236}">
                    <a16:creationId xmlns:a16="http://schemas.microsoft.com/office/drawing/2014/main" id="{DEDEA26B-8EAF-4ACC-861D-9AC16C253EF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02529793"/>
                  </p:ext>
                </p:extLst>
              </p:nvPr>
            </p:nvGraphicFramePr>
            <p:xfrm>
              <a:off x="518159" y="1912620"/>
              <a:ext cx="7753005" cy="3032760"/>
            </p:xfrm>
            <a:graphic>
              <a:graphicData uri="http://schemas.openxmlformats.org/drawingml/2006/table">
                <a:tbl>
                  <a:tblPr firstRow="1" bandRow="1">
                    <a:tableStyleId>{C4B1156A-380E-4F78-BDF5-A606A8083BF9}</a:tableStyleId>
                  </a:tblPr>
                  <a:tblGrid>
                    <a:gridCol w="1550601">
                      <a:extLst>
                        <a:ext uri="{9D8B030D-6E8A-4147-A177-3AD203B41FA5}">
                          <a16:colId xmlns:a16="http://schemas.microsoft.com/office/drawing/2014/main" val="4039078220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671414572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680683528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040753906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213128409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기존모델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1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2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3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 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329883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갯수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4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5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6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 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개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9030767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유통비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출하 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가계지출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가계지출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자급도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전년도양곡소비량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전가구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전년도소비자물가변동율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직접노동투하량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최저임금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시간</a:t>
                          </a:r>
                        </a:p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831955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sz="1200" b="1" kern="1200" spc="-150" smtClean="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1200" b="1" i="1" kern="1200" spc="-150" smtClean="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latin typeface="Cambria Math" panose="02040503050406030204" pitchFamily="18" charset="0"/>
                                    </a:rPr>
                                    <m:t>𝐑</m:t>
                                  </m:r>
                                </m:e>
                                <m:sup>
                                  <m:r>
                                    <a:rPr lang="en-US" altLang="ko-KR" sz="1200" b="1" i="1" kern="1200" spc="-150" smtClean="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</m:oMath>
                          </a14:m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0.434006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0.734202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0.844715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0.9995047193340582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4528509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0" name="표 9">
                <a:extLst>
                  <a:ext uri="{FF2B5EF4-FFF2-40B4-BE49-F238E27FC236}">
                    <a16:creationId xmlns:a16="http://schemas.microsoft.com/office/drawing/2014/main" id="{DEDEA26B-8EAF-4ACC-861D-9AC16C253EF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02529793"/>
                  </p:ext>
                </p:extLst>
              </p:nvPr>
            </p:nvGraphicFramePr>
            <p:xfrm>
              <a:off x="518159" y="1912620"/>
              <a:ext cx="7753005" cy="3032760"/>
            </p:xfrm>
            <a:graphic>
              <a:graphicData uri="http://schemas.openxmlformats.org/drawingml/2006/table">
                <a:tbl>
                  <a:tblPr firstRow="1" bandRow="1">
                    <a:tableStyleId>{C4B1156A-380E-4F78-BDF5-A606A8083BF9}</a:tableStyleId>
                  </a:tblPr>
                  <a:tblGrid>
                    <a:gridCol w="1550601">
                      <a:extLst>
                        <a:ext uri="{9D8B030D-6E8A-4147-A177-3AD203B41FA5}">
                          <a16:colId xmlns:a16="http://schemas.microsoft.com/office/drawing/2014/main" val="4039078220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671414572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680683528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040753906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213128409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기존모델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1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2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3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 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329883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갯수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4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5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6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 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개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90307676"/>
                      </a:ext>
                    </a:extLst>
                  </a:tr>
                  <a:tr h="19202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유통비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출하 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가계지출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가계지출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자급도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전년도양곡소비량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전가구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전년도소비자물가변동율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직접노동투하량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최저임금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시간</a:t>
                          </a:r>
                        </a:p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831955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2"/>
                          <a:stretch>
                            <a:fillRect l="-392" t="-719672" r="-400000" b="-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0.434006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0.734202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0.844715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0.9995047193340582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4528509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2" name="직사각형 11">
            <a:extLst>
              <a:ext uri="{FF2B5EF4-FFF2-40B4-BE49-F238E27FC236}">
                <a16:creationId xmlns:a16="http://schemas.microsoft.com/office/drawing/2014/main" id="{DA046F05-09EE-46D4-8955-205356D0E8A5}"/>
              </a:ext>
            </a:extLst>
          </p:cNvPr>
          <p:cNvSpPr/>
          <p:nvPr/>
        </p:nvSpPr>
        <p:spPr>
          <a:xfrm>
            <a:off x="-116378" y="1031132"/>
            <a:ext cx="9418320" cy="582686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55D95E84-8F6B-4B3B-9BCD-1221A0EA8E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4029300"/>
              </p:ext>
            </p:extLst>
          </p:nvPr>
        </p:nvGraphicFramePr>
        <p:xfrm>
          <a:off x="2075065" y="1912619"/>
          <a:ext cx="1550601" cy="303276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550601">
                  <a:extLst>
                    <a:ext uri="{9D8B030D-6E8A-4147-A177-3AD203B41FA5}">
                      <a16:colId xmlns:a16="http://schemas.microsoft.com/office/drawing/2014/main" val="1409545030"/>
                    </a:ext>
                  </a:extLst>
                </a:gridCol>
              </a:tblGrid>
              <a:tr h="581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</a:rPr>
                        <a:t>기존모델</a:t>
                      </a:r>
                      <a:endParaRPr lang="ko-KR" altLang="en-US" sz="16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48332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286030"/>
                  </a:ext>
                </a:extLst>
              </a:tr>
              <a:tr h="581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4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개</a:t>
                      </a:r>
                      <a:endParaRPr lang="ko-KR" altLang="en-US" sz="12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0101835"/>
                  </a:ext>
                </a:extLst>
              </a:tr>
              <a:tr h="12895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전년도재고량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천톤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), 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쌀생산량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-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정부매입량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, 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전년도단경기가격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, 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수확기</a:t>
                      </a:r>
                      <a:endParaRPr lang="ko-KR" altLang="en-US" sz="12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3127669"/>
                  </a:ext>
                </a:extLst>
              </a:tr>
              <a:tr h="581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0.434006</a:t>
                      </a:r>
                      <a:endParaRPr lang="ko-KR" altLang="en-US" sz="1200" b="1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15828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82BC68B4-7596-463E-BAA2-2BFABA8B6E37}"/>
              </a:ext>
            </a:extLst>
          </p:cNvPr>
          <p:cNvSpPr/>
          <p:nvPr/>
        </p:nvSpPr>
        <p:spPr>
          <a:xfrm>
            <a:off x="1895302" y="1604356"/>
            <a:ext cx="1812174" cy="3649288"/>
          </a:xfrm>
          <a:prstGeom prst="rect">
            <a:avLst/>
          </a:prstGeom>
          <a:noFill/>
          <a:ln w="25400">
            <a:solidFill>
              <a:srgbClr val="F8B62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6810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37827" y="391493"/>
            <a:ext cx="447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4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해결방안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0" name="표 9">
                <a:extLst>
                  <a:ext uri="{FF2B5EF4-FFF2-40B4-BE49-F238E27FC236}">
                    <a16:creationId xmlns:a16="http://schemas.microsoft.com/office/drawing/2014/main" id="{DEDEA26B-8EAF-4ACC-861D-9AC16C253EF9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18159" y="1912620"/>
              <a:ext cx="7753005" cy="3032760"/>
            </p:xfrm>
            <a:graphic>
              <a:graphicData uri="http://schemas.openxmlformats.org/drawingml/2006/table">
                <a:tbl>
                  <a:tblPr firstRow="1" bandRow="1">
                    <a:tableStyleId>{C4B1156A-380E-4F78-BDF5-A606A8083BF9}</a:tableStyleId>
                  </a:tblPr>
                  <a:tblGrid>
                    <a:gridCol w="1550601">
                      <a:extLst>
                        <a:ext uri="{9D8B030D-6E8A-4147-A177-3AD203B41FA5}">
                          <a16:colId xmlns:a16="http://schemas.microsoft.com/office/drawing/2014/main" val="4039078220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671414572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680683528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040753906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213128409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기존모델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1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2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3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 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329883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갯수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4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5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6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 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개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9030767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유통비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출하 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가계지출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가계지출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자급도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전년도양곡소비량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전가구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전년도소비자물가변동율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직접노동투하량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최저임금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시간</a:t>
                          </a:r>
                        </a:p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831955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sz="1200" b="1" kern="1200" spc="-150" smtClean="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1200" b="1" i="1" kern="1200" spc="-150" smtClean="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latin typeface="Cambria Math" panose="02040503050406030204" pitchFamily="18" charset="0"/>
                                    </a:rPr>
                                    <m:t>𝐑</m:t>
                                  </m:r>
                                </m:e>
                                <m:sup>
                                  <m:r>
                                    <a:rPr lang="en-US" altLang="ko-KR" sz="1200" b="1" i="1" kern="1200" spc="-150" smtClean="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</m:oMath>
                          </a14:m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0.434006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0.734202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0.844715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0.9995047193340582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4528509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0" name="표 9">
                <a:extLst>
                  <a:ext uri="{FF2B5EF4-FFF2-40B4-BE49-F238E27FC236}">
                    <a16:creationId xmlns:a16="http://schemas.microsoft.com/office/drawing/2014/main" id="{DEDEA26B-8EAF-4ACC-861D-9AC16C253EF9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18159" y="1912620"/>
              <a:ext cx="7753005" cy="3032760"/>
            </p:xfrm>
            <a:graphic>
              <a:graphicData uri="http://schemas.openxmlformats.org/drawingml/2006/table">
                <a:tbl>
                  <a:tblPr firstRow="1" bandRow="1">
                    <a:tableStyleId>{C4B1156A-380E-4F78-BDF5-A606A8083BF9}</a:tableStyleId>
                  </a:tblPr>
                  <a:tblGrid>
                    <a:gridCol w="1550601">
                      <a:extLst>
                        <a:ext uri="{9D8B030D-6E8A-4147-A177-3AD203B41FA5}">
                          <a16:colId xmlns:a16="http://schemas.microsoft.com/office/drawing/2014/main" val="4039078220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671414572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680683528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1040753906"/>
                        </a:ext>
                      </a:extLst>
                    </a:gridCol>
                    <a:gridCol w="1550601">
                      <a:extLst>
                        <a:ext uri="{9D8B030D-6E8A-4147-A177-3AD203B41FA5}">
                          <a16:colId xmlns:a16="http://schemas.microsoft.com/office/drawing/2014/main" val="2131284091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기존모델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1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2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3</a:t>
                          </a:r>
                          <a:r>
                            <a:rPr lang="ko-KR" altLang="en-US" sz="16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차 개선모델 </a:t>
                          </a:r>
                          <a:endParaRPr lang="ko-KR" altLang="en-US" sz="16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329883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갯수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4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5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6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개 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개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90307676"/>
                      </a:ext>
                    </a:extLst>
                  </a:tr>
                  <a:tr h="19202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Feature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유통비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</a:rPr>
                            <a:t>출하 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48332D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가계지출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전년도재고량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(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천톤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),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쌀생산량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-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정부매입량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전년도단경기가격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수확기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 </a:t>
                          </a:r>
                          <a:r>
                            <a:rPr lang="ko-KR" altLang="en-US" sz="1200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유통비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_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출하 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가계지출</a:t>
                          </a:r>
                          <a:r>
                            <a:rPr lang="en-US" altLang="ko-KR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,</a:t>
                          </a:r>
                          <a:r>
                            <a:rPr lang="ko-KR" altLang="en-US" sz="1200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자급도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전년도양곡소비량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전가구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전년도소비자물가변동율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ko-KR" altLang="en-US" sz="1200" b="1" kern="1200" spc="-150" dirty="0" err="1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직접노동투하량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,  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최저임금</a:t>
                          </a: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_</a:t>
                          </a:r>
                          <a:r>
                            <a:rPr lang="ko-KR" altLang="en-US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48332D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시간</a:t>
                          </a:r>
                        </a:p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ko-KR" altLang="en-US" sz="1200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831955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2"/>
                          <a:stretch>
                            <a:fillRect l="-392" t="-719672" r="-400000" b="-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0.434006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0.734202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</a:rPr>
                            <a:t>0.844715</a:t>
                          </a:r>
                          <a:endParaRPr lang="en-US" altLang="ko-KR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1" kern="1200" spc="-150" dirty="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0.9995047193340582</a:t>
                          </a:r>
                          <a:endParaRPr lang="ko-KR" altLang="en-US" sz="1200" b="1" kern="1200" spc="-150" dirty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4528509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2" name="직사각형 11">
            <a:extLst>
              <a:ext uri="{FF2B5EF4-FFF2-40B4-BE49-F238E27FC236}">
                <a16:creationId xmlns:a16="http://schemas.microsoft.com/office/drawing/2014/main" id="{DA046F05-09EE-46D4-8955-205356D0E8A5}"/>
              </a:ext>
            </a:extLst>
          </p:cNvPr>
          <p:cNvSpPr/>
          <p:nvPr/>
        </p:nvSpPr>
        <p:spPr>
          <a:xfrm>
            <a:off x="-709684" y="1031132"/>
            <a:ext cx="10011626" cy="622947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8EED1A8B-C6BC-472E-9C9D-B2B488B2D2BD}"/>
              </a:ext>
            </a:extLst>
          </p:cNvPr>
          <p:cNvSpPr/>
          <p:nvPr/>
        </p:nvSpPr>
        <p:spPr>
          <a:xfrm>
            <a:off x="3158836" y="2394065"/>
            <a:ext cx="3910099" cy="1953491"/>
          </a:xfrm>
          <a:prstGeom prst="rightArrow">
            <a:avLst/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55D95E84-8F6B-4B3B-9BCD-1221A0EA8E9D}"/>
              </a:ext>
            </a:extLst>
          </p:cNvPr>
          <p:cNvGraphicFramePr>
            <a:graphicFrameLocks noGrp="1"/>
          </p:cNvGraphicFramePr>
          <p:nvPr/>
        </p:nvGraphicFramePr>
        <p:xfrm>
          <a:off x="2075065" y="1912619"/>
          <a:ext cx="1550601" cy="303276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550601">
                  <a:extLst>
                    <a:ext uri="{9D8B030D-6E8A-4147-A177-3AD203B41FA5}">
                      <a16:colId xmlns:a16="http://schemas.microsoft.com/office/drawing/2014/main" val="1409545030"/>
                    </a:ext>
                  </a:extLst>
                </a:gridCol>
              </a:tblGrid>
              <a:tr h="581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</a:rPr>
                        <a:t>기존모델</a:t>
                      </a:r>
                      <a:endParaRPr lang="ko-KR" altLang="en-US" sz="16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48332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286030"/>
                  </a:ext>
                </a:extLst>
              </a:tr>
              <a:tr h="581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4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개</a:t>
                      </a:r>
                      <a:endParaRPr lang="ko-KR" altLang="en-US" sz="12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0101835"/>
                  </a:ext>
                </a:extLst>
              </a:tr>
              <a:tr h="12895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전년도재고량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천톤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), 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쌀생산량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-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정부매입량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, 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전년도단경기가격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, 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수확기</a:t>
                      </a:r>
                      <a:endParaRPr lang="ko-KR" altLang="en-US" sz="12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3127669"/>
                  </a:ext>
                </a:extLst>
              </a:tr>
              <a:tr h="581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0.434006</a:t>
                      </a:r>
                      <a:endParaRPr lang="ko-KR" altLang="en-US" sz="1200" b="1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15828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82BC68B4-7596-463E-BAA2-2BFABA8B6E37}"/>
              </a:ext>
            </a:extLst>
          </p:cNvPr>
          <p:cNvSpPr/>
          <p:nvPr/>
        </p:nvSpPr>
        <p:spPr>
          <a:xfrm>
            <a:off x="1895302" y="1604356"/>
            <a:ext cx="1812174" cy="3649288"/>
          </a:xfrm>
          <a:prstGeom prst="rect">
            <a:avLst/>
          </a:prstGeom>
          <a:noFill/>
          <a:ln w="25400">
            <a:solidFill>
              <a:srgbClr val="F8B62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AE828345-AC6B-44B1-A36C-B9B50E9774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136896"/>
              </p:ext>
            </p:extLst>
          </p:nvPr>
        </p:nvGraphicFramePr>
        <p:xfrm>
          <a:off x="6720563" y="1912619"/>
          <a:ext cx="1550601" cy="303276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550601">
                  <a:extLst>
                    <a:ext uri="{9D8B030D-6E8A-4147-A177-3AD203B41FA5}">
                      <a16:colId xmlns:a16="http://schemas.microsoft.com/office/drawing/2014/main" val="1761265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</a:rPr>
                        <a:t>3</a:t>
                      </a:r>
                      <a:r>
                        <a:rPr lang="ko-KR" altLang="en-US" sz="16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</a:rPr>
                        <a:t>차 개선모델 </a:t>
                      </a:r>
                      <a:endParaRPr lang="ko-KR" altLang="en-US" sz="16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48332D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1699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2846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전년도재고량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(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천톤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), 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쌀생산량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-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정부매입량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, 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전년도단경기가격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, 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수확기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, </a:t>
                      </a:r>
                      <a:r>
                        <a:rPr lang="ko-KR" altLang="en-US" sz="1200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유통비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_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출하 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,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가계지출</a:t>
                      </a:r>
                      <a:r>
                        <a:rPr lang="en-US" altLang="ko-KR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,</a:t>
                      </a:r>
                      <a:r>
                        <a:rPr lang="ko-KR" altLang="en-US" sz="1200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</a:rPr>
                        <a:t> </a:t>
                      </a:r>
                      <a:r>
                        <a:rPr lang="ko-KR" altLang="en-US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자급도</a:t>
                      </a:r>
                      <a:r>
                        <a:rPr lang="en-US" altLang="ko-KR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b="1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전년도양곡소비량</a:t>
                      </a:r>
                      <a:r>
                        <a:rPr lang="en-US" altLang="ko-KR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  <a:r>
                        <a:rPr lang="ko-KR" altLang="en-US" sz="1200" b="1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전가구</a:t>
                      </a:r>
                      <a:r>
                        <a:rPr lang="ko-KR" altLang="en-US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200" b="1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전년도소비자물가변동율</a:t>
                      </a:r>
                      <a:r>
                        <a:rPr lang="en-US" altLang="ko-KR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b="1" kern="1200" spc="-150" dirty="0" err="1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직접노동투하량</a:t>
                      </a:r>
                      <a:r>
                        <a:rPr lang="en-US" altLang="ko-KR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,  </a:t>
                      </a:r>
                      <a:r>
                        <a:rPr lang="ko-KR" altLang="en-US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최저임금</a:t>
                      </a:r>
                      <a:r>
                        <a:rPr lang="en-US" altLang="ko-KR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_</a:t>
                      </a:r>
                      <a:r>
                        <a:rPr lang="ko-KR" altLang="en-US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48332D"/>
                          </a:solidFill>
                          <a:latin typeface="+mn-lt"/>
                          <a:ea typeface="+mn-ea"/>
                          <a:cs typeface="+mn-cs"/>
                        </a:rPr>
                        <a:t>시간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3330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spc="-150" dirty="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0.9995047193340582</a:t>
                      </a:r>
                      <a:endParaRPr lang="ko-KR" altLang="en-US" sz="1200" b="1" kern="1200" spc="-150" dirty="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9012971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B729F3A3-B2D1-497C-9CB7-C45F01A0E13D}"/>
              </a:ext>
            </a:extLst>
          </p:cNvPr>
          <p:cNvSpPr/>
          <p:nvPr/>
        </p:nvSpPr>
        <p:spPr>
          <a:xfrm>
            <a:off x="6589776" y="1604356"/>
            <a:ext cx="1812174" cy="3649288"/>
          </a:xfrm>
          <a:prstGeom prst="rect">
            <a:avLst/>
          </a:prstGeom>
          <a:noFill/>
          <a:ln w="25400">
            <a:solidFill>
              <a:srgbClr val="F8B62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BF06DF3D-F4DD-499B-89F1-E9B0F3AEC0F6}"/>
                  </a:ext>
                </a:extLst>
              </p:cNvPr>
              <p:cNvSpPr/>
              <p:nvPr/>
            </p:nvSpPr>
            <p:spPr>
              <a:xfrm>
                <a:off x="1450331" y="2394064"/>
                <a:ext cx="7175510" cy="9335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latinLnBrk="1">
                  <a:spcAft>
                    <a:spcPts val="800"/>
                  </a:spcAft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i="1" spc="-150" smtClean="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FDE6A9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</m:ctrlPr>
                      </m:sSupPr>
                      <m:e>
                        <m:r>
                          <a:rPr lang="en-US" altLang="ko-KR" sz="2400" i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FDE6A9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  <m:t>𝑅</m:t>
                        </m:r>
                      </m:e>
                      <m:sup>
                        <m:r>
                          <a:rPr lang="en-US" altLang="ko-KR" sz="2400" i="1" spc="-150">
                            <a:ln>
                              <a:solidFill>
                                <a:srgbClr val="113740">
                                  <a:alpha val="0"/>
                                </a:srgbClr>
                              </a:solidFill>
                            </a:ln>
                            <a:solidFill>
                              <a:srgbClr val="FDE6A9"/>
                            </a:solidFill>
                            <a:latin typeface="Cambria Math" panose="02040503050406030204" pitchFamily="18" charset="0"/>
                            <a:ea typeface="210 맨발의청춘 L" panose="02020603020101020101" pitchFamily="18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24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FDE6A9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 </a:t>
                </a:r>
                <a:endParaRPr lang="en-US" altLang="ko-KR" sz="2400" i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FDE6A9"/>
                  </a:solidFill>
                  <a:latin typeface="Cambria Math" panose="02040503050406030204" pitchFamily="18" charset="0"/>
                  <a:ea typeface="210 맨발의청춘 L" panose="02020603020101020101" pitchFamily="18" charset="-127"/>
                </a:endParaRPr>
              </a:p>
              <a:p>
                <a:pPr algn="ctr" latinLnBrk="1">
                  <a:spcAft>
                    <a:spcPts val="800"/>
                  </a:spcAft>
                </a:pPr>
                <a14:m>
                  <m:oMath xmlns:m="http://schemas.openxmlformats.org/officeDocument/2006/math">
                    <m:r>
                      <a:rPr lang="en-US" altLang="ko-KR" sz="2400" i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FDE6A9"/>
                        </a:solidFill>
                        <a:latin typeface="Cambria Math" panose="02040503050406030204" pitchFamily="18" charset="0"/>
                        <a:ea typeface="210 맨발의청춘 L" panose="02020603020101020101" pitchFamily="18" charset="-127"/>
                      </a:rPr>
                      <m:t>2</m:t>
                    </m:r>
                    <m:r>
                      <a:rPr lang="ko-KR" altLang="en-US" sz="2400" i="1" spc="-150">
                        <a:ln>
                          <a:solidFill>
                            <a:srgbClr val="113740">
                              <a:alpha val="0"/>
                            </a:srgbClr>
                          </a:solidFill>
                        </a:ln>
                        <a:solidFill>
                          <a:srgbClr val="FDE6A9"/>
                        </a:solidFill>
                        <a:latin typeface="Cambria Math" panose="02040503050406030204" pitchFamily="18" charset="0"/>
                        <a:ea typeface="210 맨발의청춘 L" panose="02020603020101020101" pitchFamily="18" charset="-127"/>
                      </a:rPr>
                      <m:t>배</m:t>
                    </m:r>
                  </m:oMath>
                </a14:m>
                <a:r>
                  <a:rPr lang="en-US" altLang="ko-KR" sz="24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FDE6A9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 </a:t>
                </a:r>
                <a:r>
                  <a:rPr lang="ko-KR" altLang="en-US" sz="2400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FDE6A9"/>
                    </a:solidFill>
                    <a:latin typeface="210 맨발의청춘 L" panose="02020603020101020101" pitchFamily="18" charset="-127"/>
                    <a:ea typeface="210 맨발의청춘 L" panose="02020603020101020101" pitchFamily="18" charset="-127"/>
                  </a:rPr>
                  <a:t>이상 증가 </a:t>
                </a:r>
                <a:endParaRPr lang="ko-KR" altLang="ko-KR" sz="240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FDE6A9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endParaRPr>
              </a:p>
            </p:txBody>
          </p:sp>
        </mc:Choice>
        <mc:Fallback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BF06DF3D-F4DD-499B-89F1-E9B0F3AEC0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0331" y="2394064"/>
                <a:ext cx="7175510" cy="93358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23926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44239" y="391493"/>
            <a:ext cx="441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5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26981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한계 </a:t>
            </a:r>
            <a:r>
              <a:rPr lang="en-US" altLang="ko-KR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&amp; </a:t>
            </a:r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기대효과 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907C947-10E8-4890-B29B-064110A04AF3}"/>
              </a:ext>
            </a:extLst>
          </p:cNvPr>
          <p:cNvSpPr/>
          <p:nvPr/>
        </p:nvSpPr>
        <p:spPr>
          <a:xfrm>
            <a:off x="302830" y="1845357"/>
            <a:ext cx="4014216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CEDEB5D-C44F-40E8-90C8-781C08ABE1B4}"/>
              </a:ext>
            </a:extLst>
          </p:cNvPr>
          <p:cNvGrpSpPr/>
          <p:nvPr/>
        </p:nvGrpSpPr>
        <p:grpSpPr>
          <a:xfrm>
            <a:off x="1278058" y="1685269"/>
            <a:ext cx="1898904" cy="398610"/>
            <a:chOff x="301752" y="1316780"/>
            <a:chExt cx="1898904" cy="398610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F6320D46-C59D-423F-B3D1-E67464C7437D}"/>
                </a:ext>
              </a:extLst>
            </p:cNvPr>
            <p:cNvSpPr/>
            <p:nvPr/>
          </p:nvSpPr>
          <p:spPr>
            <a:xfrm>
              <a:off x="301752" y="1316780"/>
              <a:ext cx="1898904" cy="398610"/>
            </a:xfrm>
            <a:prstGeom prst="roundRect">
              <a:avLst>
                <a:gd name="adj" fmla="val 0"/>
              </a:avLst>
            </a:prstGeom>
            <a:solidFill>
              <a:srgbClr val="4833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latinLnBrk="1"/>
              <a:endParaRPr lang="ko-KR" altLang="en-US" sz="135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1725A719-E227-4641-B5E8-104D289954C3}"/>
                </a:ext>
              </a:extLst>
            </p:cNvPr>
            <p:cNvSpPr/>
            <p:nvPr/>
          </p:nvSpPr>
          <p:spPr>
            <a:xfrm>
              <a:off x="963701" y="1339483"/>
              <a:ext cx="52129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spc="-15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EED0AA"/>
                  </a:solidFill>
                  <a:latin typeface="Arial"/>
                  <a:ea typeface="나눔스퀘어라운드 Regular"/>
                </a:rPr>
                <a:t>한계</a:t>
              </a:r>
              <a:endPara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endParaRP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740A089-012A-432C-A4D0-EC8254E9ED20}"/>
              </a:ext>
            </a:extLst>
          </p:cNvPr>
          <p:cNvSpPr/>
          <p:nvPr/>
        </p:nvSpPr>
        <p:spPr>
          <a:xfrm>
            <a:off x="4815992" y="1845358"/>
            <a:ext cx="4014216" cy="4274706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5E979C32-15F0-4090-B923-2DF66D8D37C3}"/>
              </a:ext>
            </a:extLst>
          </p:cNvPr>
          <p:cNvGrpSpPr/>
          <p:nvPr/>
        </p:nvGrpSpPr>
        <p:grpSpPr>
          <a:xfrm>
            <a:off x="5756609" y="1685269"/>
            <a:ext cx="2253398" cy="398610"/>
            <a:chOff x="4814914" y="1316780"/>
            <a:chExt cx="2253398" cy="398610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9753BA57-C92F-4BE1-9897-FD28514E1280}"/>
                </a:ext>
              </a:extLst>
            </p:cNvPr>
            <p:cNvSpPr/>
            <p:nvPr/>
          </p:nvSpPr>
          <p:spPr>
            <a:xfrm>
              <a:off x="4814914" y="1316780"/>
              <a:ext cx="2253398" cy="398610"/>
            </a:xfrm>
            <a:prstGeom prst="roundRect">
              <a:avLst>
                <a:gd name="adj" fmla="val 0"/>
              </a:avLst>
            </a:prstGeom>
            <a:solidFill>
              <a:srgbClr val="4833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latinLnBrk="1"/>
              <a:endParaRPr lang="ko-KR" altLang="en-US" sz="135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3AD045D-45E5-49E8-B49C-A5690A311F18}"/>
                </a:ext>
              </a:extLst>
            </p:cNvPr>
            <p:cNvSpPr/>
            <p:nvPr/>
          </p:nvSpPr>
          <p:spPr>
            <a:xfrm>
              <a:off x="5512649" y="1339483"/>
              <a:ext cx="85792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EED0AA"/>
                  </a:solidFill>
                  <a:latin typeface="Arial"/>
                  <a:ea typeface="나눔스퀘어라운드 Regular"/>
                </a:rPr>
                <a:t>기대효과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14AFF1B-7D1B-4106-B675-4F905C608A9D}"/>
              </a:ext>
            </a:extLst>
          </p:cNvPr>
          <p:cNvGrpSpPr/>
          <p:nvPr/>
        </p:nvGrpSpPr>
        <p:grpSpPr>
          <a:xfrm>
            <a:off x="476205" y="2327664"/>
            <a:ext cx="1138868" cy="1138868"/>
            <a:chOff x="476205" y="1959175"/>
            <a:chExt cx="1138868" cy="1138868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C4F0B38A-DA48-43B0-A24E-4194491CC598}"/>
                </a:ext>
              </a:extLst>
            </p:cNvPr>
            <p:cNvSpPr/>
            <p:nvPr/>
          </p:nvSpPr>
          <p:spPr>
            <a:xfrm>
              <a:off x="476205" y="1959175"/>
              <a:ext cx="1138868" cy="11388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4" name="그래픽 43" descr="신문">
              <a:extLst>
                <a:ext uri="{FF2B5EF4-FFF2-40B4-BE49-F238E27FC236}">
                  <a16:creationId xmlns:a16="http://schemas.microsoft.com/office/drawing/2014/main" id="{BDF95001-C353-4560-B3DE-06443F0A89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85386" y="2071409"/>
              <a:ext cx="914400" cy="914400"/>
            </a:xfrm>
            <a:prstGeom prst="rect">
              <a:avLst/>
            </a:prstGeom>
          </p:spPr>
        </p:pic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B81EBEC-68A7-433F-8F90-423BFFF474D7}"/>
              </a:ext>
            </a:extLst>
          </p:cNvPr>
          <p:cNvSpPr/>
          <p:nvPr/>
        </p:nvSpPr>
        <p:spPr>
          <a:xfrm>
            <a:off x="1659482" y="2482612"/>
            <a:ext cx="299490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데이터 부족</a:t>
            </a:r>
            <a:endParaRPr lang="en-US" altLang="ko-KR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r>
              <a:rPr lang="ko-KR" altLang="en-US" sz="1400" b="1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머신러닝을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활용할 수 없었음</a:t>
            </a:r>
            <a:endParaRPr lang="en-US" altLang="ko-KR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2018 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쌀 가격 예측 불가능함 </a:t>
            </a:r>
            <a:endParaRPr lang="en-US" altLang="ko-KR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endParaRPr lang="ko-KR" altLang="en-US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DD6B76E-19AF-441D-B78A-F626434AC109}"/>
              </a:ext>
            </a:extLst>
          </p:cNvPr>
          <p:cNvGrpSpPr/>
          <p:nvPr/>
        </p:nvGrpSpPr>
        <p:grpSpPr>
          <a:xfrm>
            <a:off x="3044713" y="3491873"/>
            <a:ext cx="1138868" cy="1138868"/>
            <a:chOff x="476205" y="1959175"/>
            <a:chExt cx="1138868" cy="1138868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F4A76FF1-229B-41F5-BEC0-FC8AEE1C0960}"/>
                </a:ext>
              </a:extLst>
            </p:cNvPr>
            <p:cNvSpPr/>
            <p:nvPr/>
          </p:nvSpPr>
          <p:spPr>
            <a:xfrm>
              <a:off x="476205" y="1959175"/>
              <a:ext cx="1138868" cy="11388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1" name="그래픽 50" descr="의사봉">
              <a:extLst>
                <a:ext uri="{FF2B5EF4-FFF2-40B4-BE49-F238E27FC236}">
                  <a16:creationId xmlns:a16="http://schemas.microsoft.com/office/drawing/2014/main" id="{CEAADBDD-1AAD-4AB2-A70C-5707A948B0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5386" y="2071409"/>
              <a:ext cx="914400" cy="914400"/>
            </a:xfrm>
            <a:prstGeom prst="rect">
              <a:avLst/>
            </a:prstGeom>
          </p:spPr>
        </p:pic>
      </p:grp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48553321-E8CF-457D-A7DE-1D92012B85CF}"/>
              </a:ext>
            </a:extLst>
          </p:cNvPr>
          <p:cNvSpPr/>
          <p:nvPr/>
        </p:nvSpPr>
        <p:spPr>
          <a:xfrm>
            <a:off x="51522" y="3604107"/>
            <a:ext cx="2994905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정책적</a:t>
            </a:r>
            <a:r>
              <a:rPr lang="en-US" altLang="ko-KR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한계</a:t>
            </a:r>
            <a:endParaRPr lang="en-US" altLang="ko-KR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pPr algn="r"/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쌀 목표가격은 </a:t>
            </a:r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5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년마다 재정되므로 </a:t>
            </a:r>
            <a:endParaRPr lang="en-US" altLang="ko-KR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pPr algn="r"/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직접적인 변경 어려움</a:t>
            </a: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E3D376CD-4C8E-4A35-B408-93FB0614AD74}"/>
              </a:ext>
            </a:extLst>
          </p:cNvPr>
          <p:cNvGrpSpPr/>
          <p:nvPr/>
        </p:nvGrpSpPr>
        <p:grpSpPr>
          <a:xfrm>
            <a:off x="464555" y="4842825"/>
            <a:ext cx="1138868" cy="1138868"/>
            <a:chOff x="476205" y="1959175"/>
            <a:chExt cx="1138868" cy="1138868"/>
          </a:xfrm>
        </p:grpSpPr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1837364B-5758-41AA-8E24-ED839CD17733}"/>
                </a:ext>
              </a:extLst>
            </p:cNvPr>
            <p:cNvSpPr/>
            <p:nvPr/>
          </p:nvSpPr>
          <p:spPr>
            <a:xfrm>
              <a:off x="476205" y="1959175"/>
              <a:ext cx="1138868" cy="11388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5" name="그래픽 54" descr="포크와 나이프">
              <a:extLst>
                <a:ext uri="{FF2B5EF4-FFF2-40B4-BE49-F238E27FC236}">
                  <a16:creationId xmlns:a16="http://schemas.microsoft.com/office/drawing/2014/main" id="{48277B00-4DD3-4178-9C3D-5FE7F19BF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85386" y="2071409"/>
              <a:ext cx="914400" cy="914400"/>
            </a:xfrm>
            <a:prstGeom prst="rect">
              <a:avLst/>
            </a:prstGeom>
          </p:spPr>
        </p:pic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DB2139F-4C15-4474-805E-CD67FB0EE837}"/>
              </a:ext>
            </a:extLst>
          </p:cNvPr>
          <p:cNvSpPr/>
          <p:nvPr/>
        </p:nvSpPr>
        <p:spPr>
          <a:xfrm>
            <a:off x="1597317" y="5017157"/>
            <a:ext cx="2994905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도메인 지식 부족</a:t>
            </a:r>
            <a:endParaRPr lang="en-US" altLang="ko-KR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쌀 목표가격과 보조금 지급 등 </a:t>
            </a:r>
            <a:endParaRPr lang="en-US" altLang="ko-KR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다양하게 얽힌 이해관계 파악 한계</a:t>
            </a: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B111937-6DEE-415E-B528-69291BB22E96}"/>
              </a:ext>
            </a:extLst>
          </p:cNvPr>
          <p:cNvGrpSpPr/>
          <p:nvPr/>
        </p:nvGrpSpPr>
        <p:grpSpPr>
          <a:xfrm>
            <a:off x="4973833" y="2441036"/>
            <a:ext cx="1138868" cy="1138868"/>
            <a:chOff x="476205" y="1959175"/>
            <a:chExt cx="1138868" cy="1138868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BF44568D-4F7A-4397-BB7E-F5771D332FB6}"/>
                </a:ext>
              </a:extLst>
            </p:cNvPr>
            <p:cNvSpPr/>
            <p:nvPr/>
          </p:nvSpPr>
          <p:spPr>
            <a:xfrm>
              <a:off x="476205" y="1959175"/>
              <a:ext cx="1138868" cy="11388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2" name="그래픽 61" descr="사용자">
              <a:extLst>
                <a:ext uri="{FF2B5EF4-FFF2-40B4-BE49-F238E27FC236}">
                  <a16:creationId xmlns:a16="http://schemas.microsoft.com/office/drawing/2014/main" id="{D64F3E70-FA1B-40AD-B637-3BCB99554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85386" y="2071409"/>
              <a:ext cx="914400" cy="914400"/>
            </a:xfrm>
            <a:prstGeom prst="rect">
              <a:avLst/>
            </a:prstGeom>
          </p:spPr>
        </p:pic>
      </p:grp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527955F4-CB22-4708-B97B-BA4B60E9935D}"/>
              </a:ext>
            </a:extLst>
          </p:cNvPr>
          <p:cNvSpPr/>
          <p:nvPr/>
        </p:nvSpPr>
        <p:spPr>
          <a:xfrm>
            <a:off x="6157110" y="2595984"/>
            <a:ext cx="299490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Stakeholder </a:t>
            </a:r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니즈 충족</a:t>
            </a:r>
            <a:endParaRPr lang="en-US" altLang="ko-KR" sz="16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정확한 쌀 가격 예측을 통해 </a:t>
            </a:r>
            <a:endParaRPr lang="en-US" altLang="ko-KR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다양한 이해관계자들의 니즈 충족</a:t>
            </a: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940BC78C-D5C9-4FE4-83D0-AC3ABEBF5332}"/>
              </a:ext>
            </a:extLst>
          </p:cNvPr>
          <p:cNvGrpSpPr/>
          <p:nvPr/>
        </p:nvGrpSpPr>
        <p:grpSpPr>
          <a:xfrm>
            <a:off x="7431396" y="4196497"/>
            <a:ext cx="1138868" cy="1138868"/>
            <a:chOff x="476205" y="1959175"/>
            <a:chExt cx="1138868" cy="1138868"/>
          </a:xfrm>
        </p:grpSpPr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819679DF-ED61-4E87-8E54-48203B63E02D}"/>
                </a:ext>
              </a:extLst>
            </p:cNvPr>
            <p:cNvSpPr/>
            <p:nvPr/>
          </p:nvSpPr>
          <p:spPr>
            <a:xfrm>
              <a:off x="476205" y="1959175"/>
              <a:ext cx="1138868" cy="11388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6" name="그래픽 65" descr="동전">
              <a:extLst>
                <a:ext uri="{FF2B5EF4-FFF2-40B4-BE49-F238E27FC236}">
                  <a16:creationId xmlns:a16="http://schemas.microsoft.com/office/drawing/2014/main" id="{2D764C44-22F3-4E8C-AA0C-B4ACF6B76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85386" y="2071409"/>
              <a:ext cx="914400" cy="914400"/>
            </a:xfrm>
            <a:prstGeom prst="rect">
              <a:avLst/>
            </a:prstGeom>
          </p:spPr>
        </p:pic>
      </p:grp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DBB8ABED-2377-4B08-82F9-9FC025ABC704}"/>
              </a:ext>
            </a:extLst>
          </p:cNvPr>
          <p:cNvSpPr/>
          <p:nvPr/>
        </p:nvSpPr>
        <p:spPr>
          <a:xfrm>
            <a:off x="4865747" y="4150378"/>
            <a:ext cx="2443332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정부 재정적 이익</a:t>
            </a:r>
            <a:endParaRPr lang="en-US" altLang="ko-KR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pPr algn="r"/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정확한 쌀 가격 예측을 기반으로 그로부터 파생되는 각종 농민관련 정책의 예산을 효율적으로 </a:t>
            </a:r>
            <a:endParaRPr lang="en-US" altLang="ko-KR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  <a:p>
            <a:pPr algn="r"/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집행할 수 있다</a:t>
            </a:r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33322E"/>
                </a:solidFill>
                <a:latin typeface="Arial"/>
                <a:ea typeface="나눔스퀘어라운드 Regular"/>
              </a:rPr>
              <a:t>. </a:t>
            </a:r>
            <a:endParaRPr lang="ko-KR" altLang="en-US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33322E"/>
              </a:solidFill>
              <a:latin typeface="Arial"/>
              <a:ea typeface="나눔스퀘어라운드 Regular"/>
            </a:endParaRPr>
          </a:p>
        </p:txBody>
      </p:sp>
    </p:spTree>
    <p:extLst>
      <p:ext uri="{BB962C8B-B14F-4D97-AF65-F5344CB8AC3E}">
        <p14:creationId xmlns:p14="http://schemas.microsoft.com/office/powerpoint/2010/main" val="57515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pic>
        <p:nvPicPr>
          <p:cNvPr id="3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0E8CC7C9-BEFC-4AB8-B0CB-B58C90C5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360" y="885800"/>
            <a:ext cx="1793352" cy="18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206756" y="391493"/>
            <a:ext cx="378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과제개요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2D3B773-AD72-4B7F-A25A-420ADC19C746}"/>
              </a:ext>
            </a:extLst>
          </p:cNvPr>
          <p:cNvSpPr/>
          <p:nvPr/>
        </p:nvSpPr>
        <p:spPr>
          <a:xfrm>
            <a:off x="302830" y="1476868"/>
            <a:ext cx="4014216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E2E45B5-8EC2-4911-81E9-637643C907D4}"/>
              </a:ext>
            </a:extLst>
          </p:cNvPr>
          <p:cNvSpPr/>
          <p:nvPr/>
        </p:nvSpPr>
        <p:spPr>
          <a:xfrm>
            <a:off x="301752" y="1316780"/>
            <a:ext cx="2295144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F1F0972-A1F2-4C02-A4DB-D3D234403E90}"/>
              </a:ext>
            </a:extLst>
          </p:cNvPr>
          <p:cNvSpPr/>
          <p:nvPr/>
        </p:nvSpPr>
        <p:spPr>
          <a:xfrm>
            <a:off x="4155453" y="6030176"/>
            <a:ext cx="4865434" cy="6232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ko-KR" altLang="ko-KR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한국형 식문화생활의 근간인 </a:t>
            </a:r>
            <a:r>
              <a:rPr lang="en-US" altLang="ko-KR" sz="3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‘</a:t>
            </a:r>
            <a:r>
              <a:rPr lang="ko-KR" altLang="ko-KR" sz="3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쌀</a:t>
            </a:r>
            <a:r>
              <a:rPr lang="en-US" altLang="ko-KR" sz="3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’</a:t>
            </a:r>
            <a:endParaRPr lang="ko-KR" altLang="ko-KR" sz="30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7CA2F58-A8F5-49B8-839D-E7C74809C6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50"/>
          <a:stretch/>
        </p:blipFill>
        <p:spPr>
          <a:xfrm>
            <a:off x="3332493" y="6028036"/>
            <a:ext cx="822960" cy="583891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74300307-718D-4632-9EBF-1CCFDB52E6E7}"/>
              </a:ext>
            </a:extLst>
          </p:cNvPr>
          <p:cNvSpPr/>
          <p:nvPr/>
        </p:nvSpPr>
        <p:spPr>
          <a:xfrm>
            <a:off x="287969" y="1339483"/>
            <a:ext cx="237757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사회 내에서 중요성을 지닌 쌀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56E3A3D-897B-44D6-8B46-B5CEAF56FDA0}"/>
              </a:ext>
            </a:extLst>
          </p:cNvPr>
          <p:cNvSpPr/>
          <p:nvPr/>
        </p:nvSpPr>
        <p:spPr>
          <a:xfrm>
            <a:off x="348550" y="3422350"/>
            <a:ext cx="3922776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쌀은 </a:t>
            </a:r>
            <a:r>
              <a:rPr lang="ko-KR" altLang="en-US" sz="12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우리민족의 주요 식량으로 주식의 절대적 위치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를 차지하고 있다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식량주권 문제와 국민의 식생활 안전성 확보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건강과 생명 등 농민의 생존권 문제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국토의 균형 발전과 지역사회 활성화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전통 문화의 보전기능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아름다운 경관 유지 등 우리 민족을 유지 발전시키는데 중요한 위치를 차지하고 있다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쌀은 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우리 농업의 핵심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이다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</a:t>
            </a:r>
            <a:b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</a:b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농가소득의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24%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와 농업소득의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52%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를 차지하 는 등 농민들의 주 소득원으로 쌀값은 농민 값이라 할 정도로 </a:t>
            </a:r>
            <a:r>
              <a:rPr lang="ko-KR" altLang="en-US" sz="12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농업에 미치는 영향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이 매우 크다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또한 쌀농사가 환경보전에 기여하는 </a:t>
            </a:r>
            <a:r>
              <a:rPr lang="ko-KR" altLang="en-US" sz="12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공익적 가치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를 보더라도 전국의 논이 저수할 수 있는 양은 약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36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억 톤으로 춘천 댐 저수량의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24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배이며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1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조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5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천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8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백억원의 효과가 있다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C5BC6B1-AD79-4C4F-9C28-F667B9E50672}"/>
              </a:ext>
            </a:extLst>
          </p:cNvPr>
          <p:cNvSpPr/>
          <p:nvPr/>
        </p:nvSpPr>
        <p:spPr>
          <a:xfrm>
            <a:off x="2684425" y="5276053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ko-KR" altLang="en-US" sz="9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accent2">
                  <a:lumMod val="50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ko-KR" altLang="en-US" sz="9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rPr>
              <a:t>출처 </a:t>
            </a:r>
            <a:r>
              <a:rPr lang="en-US" altLang="ko-KR" sz="9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rPr>
              <a:t>: </a:t>
            </a:r>
            <a:r>
              <a:rPr lang="ko-KR" altLang="en-US" sz="9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rPr>
              <a:t>박흥식 전 전국농민회 사무총장</a:t>
            </a:r>
          </a:p>
        </p:txBody>
      </p:sp>
      <p:pic>
        <p:nvPicPr>
          <p:cNvPr id="4098" name="Picture 2" descr="ìì ëí ì´ë¯¸ì§ ê²ìê²°ê³¼">
            <a:extLst>
              <a:ext uri="{FF2B5EF4-FFF2-40B4-BE49-F238E27FC236}">
                <a16:creationId xmlns:a16="http://schemas.microsoft.com/office/drawing/2014/main" id="{D8425500-EBE5-44AE-94F8-B5B52AE69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041" y="1765665"/>
            <a:ext cx="2591793" cy="1620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C52477-DC48-448A-B143-DB03D6296290}"/>
              </a:ext>
            </a:extLst>
          </p:cNvPr>
          <p:cNvSpPr/>
          <p:nvPr/>
        </p:nvSpPr>
        <p:spPr>
          <a:xfrm>
            <a:off x="4815992" y="1476869"/>
            <a:ext cx="4014216" cy="4274706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B54D2A2-6D4C-4B28-AAAE-AC6FE64B9FC1}"/>
              </a:ext>
            </a:extLst>
          </p:cNvPr>
          <p:cNvSpPr/>
          <p:nvPr/>
        </p:nvSpPr>
        <p:spPr>
          <a:xfrm>
            <a:off x="4814914" y="1316780"/>
            <a:ext cx="3131222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AB7A65C-24F7-4EE6-AFC3-FE053D73A5C7}"/>
              </a:ext>
            </a:extLst>
          </p:cNvPr>
          <p:cNvSpPr/>
          <p:nvPr/>
        </p:nvSpPr>
        <p:spPr>
          <a:xfrm>
            <a:off x="4883561" y="1339483"/>
            <a:ext cx="28632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 가격관련 다양한 부정적 이슈존재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BDDFB2B2-C461-439B-95BE-04A23C0484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9811" t="21508" r="33499" b="16805"/>
          <a:stretch/>
        </p:blipFill>
        <p:spPr>
          <a:xfrm>
            <a:off x="4805030" y="2230675"/>
            <a:ext cx="3131222" cy="2793007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6A5F29C5-D557-4F3B-AE6E-7CFA54F6A254}"/>
              </a:ext>
            </a:extLst>
          </p:cNvPr>
          <p:cNvSpPr/>
          <p:nvPr/>
        </p:nvSpPr>
        <p:spPr>
          <a:xfrm>
            <a:off x="4918394" y="1765665"/>
            <a:ext cx="39227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&lt; DAUM </a:t>
            </a:r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썸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트랜드 검색 결과 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&gt;</a:t>
            </a:r>
          </a:p>
          <a:p>
            <a:pPr algn="ctr"/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기간 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: 2018.11.11 ~ 2018.12.11)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3DEC9F5-574D-48BB-9DA0-A518218D8207}"/>
              </a:ext>
            </a:extLst>
          </p:cNvPr>
          <p:cNvGrpSpPr/>
          <p:nvPr/>
        </p:nvGrpSpPr>
        <p:grpSpPr>
          <a:xfrm>
            <a:off x="7866769" y="4169023"/>
            <a:ext cx="963439" cy="261610"/>
            <a:chOff x="7836408" y="2390534"/>
            <a:chExt cx="963439" cy="261610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C61C1C2-2849-45D7-92BE-4A62AC7B8568}"/>
                </a:ext>
              </a:extLst>
            </p:cNvPr>
            <p:cNvSpPr/>
            <p:nvPr/>
          </p:nvSpPr>
          <p:spPr>
            <a:xfrm>
              <a:off x="7836408" y="2448974"/>
              <a:ext cx="293551" cy="128707"/>
            </a:xfrm>
            <a:prstGeom prst="rect">
              <a:avLst/>
            </a:prstGeom>
            <a:solidFill>
              <a:srgbClr val="F443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AB5B374-B6BA-4FC8-AE43-77A5B436E813}"/>
                </a:ext>
              </a:extLst>
            </p:cNvPr>
            <p:cNvSpPr/>
            <p:nvPr/>
          </p:nvSpPr>
          <p:spPr>
            <a:xfrm>
              <a:off x="7946136" y="2390534"/>
              <a:ext cx="853711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05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부정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9F8F082-4D86-4D01-A8F5-F2D983AE9CB2}"/>
              </a:ext>
            </a:extLst>
          </p:cNvPr>
          <p:cNvGrpSpPr/>
          <p:nvPr/>
        </p:nvGrpSpPr>
        <p:grpSpPr>
          <a:xfrm>
            <a:off x="7863664" y="4401477"/>
            <a:ext cx="963439" cy="261610"/>
            <a:chOff x="7988808" y="2542934"/>
            <a:chExt cx="963439" cy="26161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1077D7B-0283-4CC2-8CEE-D3855CBC1CC3}"/>
                </a:ext>
              </a:extLst>
            </p:cNvPr>
            <p:cNvSpPr/>
            <p:nvPr/>
          </p:nvSpPr>
          <p:spPr>
            <a:xfrm>
              <a:off x="7988808" y="2601374"/>
              <a:ext cx="293551" cy="128707"/>
            </a:xfrm>
            <a:prstGeom prst="rect">
              <a:avLst/>
            </a:prstGeom>
            <a:solidFill>
              <a:srgbClr val="03A9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43EC209-CC54-4A6A-AF83-984559CB6B8D}"/>
                </a:ext>
              </a:extLst>
            </p:cNvPr>
            <p:cNvSpPr/>
            <p:nvPr/>
          </p:nvSpPr>
          <p:spPr>
            <a:xfrm>
              <a:off x="8098536" y="2542934"/>
              <a:ext cx="853711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050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/>
                  <a:ea typeface="나눔스퀘어라운드 Regular"/>
                </a:rPr>
                <a:t>긍정</a:t>
              </a:r>
            </a:p>
          </p:txBody>
        </p: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4052AD4-A87D-4750-84C1-0B5F5A913C11}"/>
              </a:ext>
            </a:extLst>
          </p:cNvPr>
          <p:cNvSpPr/>
          <p:nvPr/>
        </p:nvSpPr>
        <p:spPr>
          <a:xfrm>
            <a:off x="7863664" y="4692371"/>
            <a:ext cx="293551" cy="128707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FC0DD55-6ABE-4B8F-8CD0-E65563AAAB19}"/>
              </a:ext>
            </a:extLst>
          </p:cNvPr>
          <p:cNvSpPr/>
          <p:nvPr/>
        </p:nvSpPr>
        <p:spPr>
          <a:xfrm>
            <a:off x="7973392" y="4633931"/>
            <a:ext cx="85371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05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중립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C261A56-6849-4146-B912-C271FD8ACF81}"/>
              </a:ext>
            </a:extLst>
          </p:cNvPr>
          <p:cNvSpPr/>
          <p:nvPr/>
        </p:nvSpPr>
        <p:spPr>
          <a:xfrm>
            <a:off x="4861712" y="5004128"/>
            <a:ext cx="39227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총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15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개의 키워드 중  욕먹다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가격 올리다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진상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가격인상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비정상적 등의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부정적인 키워드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가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9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개로 </a:t>
            </a:r>
            <a:r>
              <a:rPr lang="ko-KR" altLang="en-US" sz="12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대다수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를 차지하고 있다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</a:t>
            </a:r>
            <a:endParaRPr lang="ko-KR" altLang="en-US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61736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rice wallpaperì ëí ì´ë¯¸ì§ ê²ìê²°ê³¼">
            <a:extLst>
              <a:ext uri="{FF2B5EF4-FFF2-40B4-BE49-F238E27FC236}">
                <a16:creationId xmlns:a16="http://schemas.microsoft.com/office/drawing/2014/main" id="{FDB9B076-0F36-408B-83B7-157BDAE7F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4400" y="0"/>
            <a:ext cx="10972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633FBA6-C93A-4310-BEC2-D2E712B51DF5}"/>
              </a:ext>
            </a:extLst>
          </p:cNvPr>
          <p:cNvSpPr/>
          <p:nvPr/>
        </p:nvSpPr>
        <p:spPr>
          <a:xfrm>
            <a:off x="-1337481" y="-248055"/>
            <a:ext cx="12157879" cy="7354110"/>
          </a:xfrm>
          <a:prstGeom prst="rect">
            <a:avLst/>
          </a:prstGeom>
          <a:solidFill>
            <a:srgbClr val="46312C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C688F-120E-485D-B798-3BAC4B70B341}"/>
              </a:ext>
            </a:extLst>
          </p:cNvPr>
          <p:cNvSpPr txBox="1"/>
          <p:nvPr/>
        </p:nvSpPr>
        <p:spPr>
          <a:xfrm>
            <a:off x="2297460" y="3003324"/>
            <a:ext cx="4549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Q</a:t>
            </a:r>
            <a:r>
              <a:rPr lang="ko-KR" altLang="en-US" sz="4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 </a:t>
            </a:r>
            <a:r>
              <a:rPr lang="en-US" altLang="ko-KR" sz="4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&amp;</a:t>
            </a:r>
            <a:r>
              <a:rPr lang="ko-KR" altLang="en-US" sz="4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 </a:t>
            </a:r>
            <a:r>
              <a:rPr lang="en-US" altLang="ko-KR" sz="4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A</a:t>
            </a:r>
          </a:p>
          <a:p>
            <a:pPr algn="ctr"/>
            <a:r>
              <a:rPr lang="ko-KR" altLang="en-US" sz="28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DE6A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조선일보명조" panose="02030304000000000000" pitchFamily="18" charset="-127"/>
              </a:rPr>
              <a:t>감사합니다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96EFC7-51EB-48DA-AE6C-ACDD5BA4DF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348" y="1278020"/>
            <a:ext cx="1725304" cy="17253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E47FFA-0B2E-4289-B2BB-85B23198E823}"/>
              </a:ext>
            </a:extLst>
          </p:cNvPr>
          <p:cNvSpPr txBox="1"/>
          <p:nvPr/>
        </p:nvSpPr>
        <p:spPr>
          <a:xfrm>
            <a:off x="0" y="73152"/>
            <a:ext cx="2912977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빅데이터 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C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반 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3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차 프로젝트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_ </a:t>
            </a:r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고재형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ea typeface="나눔스퀘어라운드 Regular" panose="020B0600000101010101" pitchFamily="50" charset="-127"/>
              </a:rPr>
              <a:t> 멘토님</a:t>
            </a:r>
            <a:endParaRPr lang="en-US" altLang="ko-KR" sz="14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ea typeface="나눔스퀘어라운드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7670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pic>
        <p:nvPicPr>
          <p:cNvPr id="3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0E8CC7C9-BEFC-4AB8-B0CB-B58C90C5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360" y="885800"/>
            <a:ext cx="1793352" cy="18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206756" y="391493"/>
            <a:ext cx="378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과제개요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2D3B773-AD72-4B7F-A25A-420ADC19C746}"/>
              </a:ext>
            </a:extLst>
          </p:cNvPr>
          <p:cNvSpPr/>
          <p:nvPr/>
        </p:nvSpPr>
        <p:spPr>
          <a:xfrm>
            <a:off x="302830" y="1476868"/>
            <a:ext cx="4014216" cy="4274707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E2E45B5-8EC2-4911-81E9-637643C907D4}"/>
              </a:ext>
            </a:extLst>
          </p:cNvPr>
          <p:cNvSpPr/>
          <p:nvPr/>
        </p:nvSpPr>
        <p:spPr>
          <a:xfrm>
            <a:off x="301752" y="1316780"/>
            <a:ext cx="1898904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4300307-718D-4632-9EBF-1CCFDB52E6E7}"/>
              </a:ext>
            </a:extLst>
          </p:cNvPr>
          <p:cNvSpPr/>
          <p:nvPr/>
        </p:nvSpPr>
        <p:spPr>
          <a:xfrm>
            <a:off x="351977" y="1339483"/>
            <a:ext cx="18149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 목표가격 갈등 심화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C52477-DC48-448A-B143-DB03D6296290}"/>
              </a:ext>
            </a:extLst>
          </p:cNvPr>
          <p:cNvSpPr/>
          <p:nvPr/>
        </p:nvSpPr>
        <p:spPr>
          <a:xfrm>
            <a:off x="4815992" y="1476869"/>
            <a:ext cx="4014216" cy="4274706"/>
          </a:xfrm>
          <a:prstGeom prst="rect">
            <a:avLst/>
          </a:prstGeom>
          <a:solidFill>
            <a:srgbClr val="EED0AA"/>
          </a:solid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B54D2A2-6D4C-4B28-AAAE-AC6FE64B9FC1}"/>
              </a:ext>
            </a:extLst>
          </p:cNvPr>
          <p:cNvSpPr/>
          <p:nvPr/>
        </p:nvSpPr>
        <p:spPr>
          <a:xfrm>
            <a:off x="4814914" y="1316780"/>
            <a:ext cx="2253398" cy="398610"/>
          </a:xfrm>
          <a:prstGeom prst="roundRect">
            <a:avLst>
              <a:gd name="adj" fmla="val 0"/>
            </a:avLst>
          </a:prstGeom>
          <a:solidFill>
            <a:srgbClr val="483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latinLnBrk="1"/>
            <a:endParaRPr lang="ko-KR" altLang="en-US" sz="135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AB7A65C-24F7-4EE6-AFC3-FE053D73A5C7}"/>
              </a:ext>
            </a:extLst>
          </p:cNvPr>
          <p:cNvSpPr/>
          <p:nvPr/>
        </p:nvSpPr>
        <p:spPr>
          <a:xfrm>
            <a:off x="4883561" y="1339483"/>
            <a:ext cx="203292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</a:t>
            </a:r>
            <a:r>
              <a: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소비자 체감 물가에 영향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F635610-D3BD-4400-ABC5-F50C95F9C4C0}"/>
              </a:ext>
            </a:extLst>
          </p:cNvPr>
          <p:cNvSpPr/>
          <p:nvPr/>
        </p:nvSpPr>
        <p:spPr>
          <a:xfrm>
            <a:off x="3487000" y="6030176"/>
            <a:ext cx="55338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latinLnBrk="1">
              <a:spcAft>
                <a:spcPts val="800"/>
              </a:spcAft>
            </a:pPr>
            <a:r>
              <a:rPr lang="ko-KR" altLang="en-US" sz="32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쌀 가격 예측</a:t>
            </a:r>
            <a:r>
              <a:rPr lang="ko-KR" altLang="en-US" sz="3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의 중요도가 매우 높음</a:t>
            </a:r>
            <a:endParaRPr lang="ko-KR" altLang="ko-KR" sz="32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17FBD55E-1873-466F-91E3-D81690A040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050"/>
          <a:stretch/>
        </p:blipFill>
        <p:spPr>
          <a:xfrm>
            <a:off x="2738133" y="6028036"/>
            <a:ext cx="822960" cy="583891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D706DB06-1F21-466B-97E7-73714A381B7F}"/>
              </a:ext>
            </a:extLst>
          </p:cNvPr>
          <p:cNvSpPr/>
          <p:nvPr/>
        </p:nvSpPr>
        <p:spPr>
          <a:xfrm>
            <a:off x="5067632" y="3591592"/>
            <a:ext cx="369771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소비패턴의 변화가 소비자물가지수에 제대로 반영되지 않았다는 점도 차이를 키우는 요인이다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현재 소비자물가지수에는 대상 품목별로 가중치가 부여된다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쌀가격이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10%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올랐을 때와 콩나물 가격이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10%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올랐을 때 가계의 소비생활에 미치는 영향이 같을 수는 없다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</a:t>
            </a: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통계청 관계자는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소비자들이 자주 사용하는 품목이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오르다 보니까 물가가 많이 뛴 것으로 느끼는데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가중치 상으로는 다른 품목보다 크지 않다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며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이런 부분에서 체감물가와 차이가 나는 것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"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이라고 설명했다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endParaRPr lang="ko-KR" altLang="en-US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A18D1E6-443B-4B84-BDDD-D1A81391CFA7}"/>
              </a:ext>
            </a:extLst>
          </p:cNvPr>
          <p:cNvGrpSpPr/>
          <p:nvPr/>
        </p:nvGrpSpPr>
        <p:grpSpPr>
          <a:xfrm>
            <a:off x="5391627" y="2196431"/>
            <a:ext cx="2862943" cy="1136698"/>
            <a:chOff x="5377598" y="1924469"/>
            <a:chExt cx="2862943" cy="1136698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DE610DED-D8E9-4489-855E-8A169FE19D5C}"/>
                </a:ext>
              </a:extLst>
            </p:cNvPr>
            <p:cNvSpPr/>
            <p:nvPr/>
          </p:nvSpPr>
          <p:spPr>
            <a:xfrm>
              <a:off x="5377598" y="1924469"/>
              <a:ext cx="2862943" cy="398610"/>
            </a:xfrm>
            <a:prstGeom prst="roundRect">
              <a:avLst/>
            </a:prstGeom>
            <a:solidFill>
              <a:srgbClr val="FDD44B"/>
            </a:solidFill>
            <a:ln>
              <a:solidFill>
                <a:srgbClr val="46312C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28EB346B-BFB4-4B2A-B819-E15063B09BD2}"/>
                </a:ext>
              </a:extLst>
            </p:cNvPr>
            <p:cNvSpPr/>
            <p:nvPr/>
          </p:nvSpPr>
          <p:spPr>
            <a:xfrm>
              <a:off x="5580246" y="1960507"/>
              <a:ext cx="228940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accent2">
                      <a:lumMod val="50000"/>
                    </a:schemeClr>
                  </a:solidFill>
                  <a:latin typeface="Arial"/>
                  <a:ea typeface="나눔스퀘어라운드 Regular"/>
                </a:rPr>
                <a:t>소비자 물가 지수</a:t>
              </a:r>
              <a:r>
                <a:rPr lang="en-US" altLang="ko-KR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accent2">
                      <a:lumMod val="50000"/>
                    </a:schemeClr>
                  </a:solidFill>
                  <a:latin typeface="Arial"/>
                  <a:ea typeface="나눔스퀘어라운드 Regular"/>
                </a:rPr>
                <a:t> (</a:t>
              </a:r>
              <a:r>
                <a:rPr lang="ko-KR" altLang="en-US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accent2">
                      <a:lumMod val="50000"/>
                    </a:schemeClr>
                  </a:solidFill>
                  <a:latin typeface="Arial"/>
                  <a:ea typeface="나눔스퀘어라운드 Regular"/>
                </a:rPr>
                <a:t>통계 물가</a:t>
              </a:r>
              <a:r>
                <a:rPr lang="en-US" altLang="ko-KR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accent2">
                      <a:lumMod val="50000"/>
                    </a:schemeClr>
                  </a:solidFill>
                  <a:latin typeface="Arial"/>
                  <a:ea typeface="나눔스퀘어라운드 Regular"/>
                </a:rPr>
                <a:t>)</a:t>
              </a:r>
              <a:endPara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0446BF66-1AEE-485B-B633-ADCBBECAB199}"/>
                </a:ext>
              </a:extLst>
            </p:cNvPr>
            <p:cNvSpPr/>
            <p:nvPr/>
          </p:nvSpPr>
          <p:spPr>
            <a:xfrm>
              <a:off x="5377598" y="2662557"/>
              <a:ext cx="2862943" cy="398610"/>
            </a:xfrm>
            <a:prstGeom prst="roundRect">
              <a:avLst/>
            </a:prstGeom>
            <a:solidFill>
              <a:srgbClr val="FDD44B"/>
            </a:solidFill>
            <a:ln>
              <a:solidFill>
                <a:srgbClr val="46312C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D83E3DA4-C8F0-457B-BDCC-6EA3EE7D5F19}"/>
                </a:ext>
              </a:extLst>
            </p:cNvPr>
            <p:cNvSpPr/>
            <p:nvPr/>
          </p:nvSpPr>
          <p:spPr>
            <a:xfrm>
              <a:off x="5427846" y="2698595"/>
              <a:ext cx="266451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accent2">
                      <a:lumMod val="50000"/>
                    </a:schemeClr>
                  </a:solidFill>
                  <a:latin typeface="Arial"/>
                  <a:ea typeface="나눔스퀘어라운드 Regular"/>
                </a:rPr>
                <a:t>소비자 체감 물가 지수</a:t>
              </a:r>
              <a:r>
                <a:rPr lang="en-US" altLang="ko-KR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accent2">
                      <a:lumMod val="50000"/>
                    </a:schemeClr>
                  </a:solidFill>
                  <a:latin typeface="Arial"/>
                  <a:ea typeface="나눔스퀘어라운드 Regular"/>
                </a:rPr>
                <a:t> (</a:t>
              </a:r>
              <a:r>
                <a:rPr lang="ko-KR" altLang="en-US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accent2">
                      <a:lumMod val="50000"/>
                    </a:schemeClr>
                  </a:solidFill>
                  <a:latin typeface="Arial"/>
                  <a:ea typeface="나눔스퀘어라운드 Regular"/>
                </a:rPr>
                <a:t>피부 물가</a:t>
              </a:r>
              <a:r>
                <a:rPr lang="en-US" altLang="ko-KR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chemeClr val="accent2">
                      <a:lumMod val="50000"/>
                    </a:schemeClr>
                  </a:solidFill>
                  <a:latin typeface="Arial"/>
                  <a:ea typeface="나눔스퀘어라운드 Regular"/>
                </a:rPr>
                <a:t>)</a:t>
              </a:r>
              <a:endParaRPr lang="ko-KR" altLang="en-US" sz="16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endParaRPr>
            </a:p>
          </p:txBody>
        </p:sp>
        <p:sp>
          <p:nvSpPr>
            <p:cNvPr id="41" name="부등호 40">
              <a:extLst>
                <a:ext uri="{FF2B5EF4-FFF2-40B4-BE49-F238E27FC236}">
                  <a16:creationId xmlns:a16="http://schemas.microsoft.com/office/drawing/2014/main" id="{5795D9B4-7EDE-49EB-BD37-4AFD03C13E6E}"/>
                </a:ext>
              </a:extLst>
            </p:cNvPr>
            <p:cNvSpPr/>
            <p:nvPr/>
          </p:nvSpPr>
          <p:spPr>
            <a:xfrm>
              <a:off x="6513814" y="2294628"/>
              <a:ext cx="492575" cy="377079"/>
            </a:xfrm>
            <a:prstGeom prst="mathNotEqual">
              <a:avLst>
                <a:gd name="adj1" fmla="val 18610"/>
                <a:gd name="adj2" fmla="val 6600000"/>
                <a:gd name="adj3" fmla="val 11760"/>
              </a:avLst>
            </a:prstGeom>
            <a:solidFill>
              <a:srgbClr val="4833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BFFF934-17A4-4D2E-BC89-E36144D73ECD}"/>
              </a:ext>
            </a:extLst>
          </p:cNvPr>
          <p:cNvSpPr/>
          <p:nvPr/>
        </p:nvSpPr>
        <p:spPr>
          <a:xfrm>
            <a:off x="7612598" y="529863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ko-KR" altLang="en-US" sz="9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accent2">
                  <a:lumMod val="50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ko-KR" altLang="en-US" sz="9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rPr>
              <a:t>출처 </a:t>
            </a:r>
            <a:r>
              <a:rPr lang="en-US" altLang="ko-KR" sz="9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rPr>
              <a:t>: </a:t>
            </a:r>
            <a:r>
              <a:rPr lang="ko-KR" altLang="en-US" sz="9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rPr>
              <a:t>이데일리</a:t>
            </a:r>
            <a:r>
              <a:rPr lang="en-US" altLang="ko-KR" sz="9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rPr>
              <a:t>, 2011-07-11 </a:t>
            </a:r>
            <a:endParaRPr lang="ko-KR" altLang="en-US" sz="9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accent2">
                  <a:lumMod val="50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D9E6293-736B-48B8-AD8C-7644F6439EBC}"/>
              </a:ext>
            </a:extLst>
          </p:cNvPr>
          <p:cNvSpPr/>
          <p:nvPr/>
        </p:nvSpPr>
        <p:spPr>
          <a:xfrm>
            <a:off x="410047" y="4190642"/>
            <a:ext cx="385354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실제로 그동안 농민단체와 야당에서는 당정의 협의 결과를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‘어림도 없는 </a:t>
            </a:r>
            <a:r>
              <a:rPr lang="ko-KR" altLang="en-US" sz="12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결정’이라고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비판하면서 몇 차례 농민집회가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진행되면서 이를 둘러싼 갈등은 더욱 커져 갔다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특히 </a:t>
            </a:r>
            <a:r>
              <a:rPr lang="ko-KR" altLang="en-US" sz="12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농민단체와 야당 의원들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은 쌀 목표가격이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24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만 원 이상은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돼야 한다고 주장하면서 당정의 </a:t>
            </a:r>
            <a:r>
              <a:rPr lang="ko-KR" altLang="en-US" sz="12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일방적인 결정에 반발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하고 나섰다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661C30B1-9174-484D-892F-0F45246C5581}"/>
              </a:ext>
            </a:extLst>
          </p:cNvPr>
          <p:cNvSpPr/>
          <p:nvPr/>
        </p:nvSpPr>
        <p:spPr>
          <a:xfrm>
            <a:off x="715718" y="1767816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&lt; [</a:t>
            </a:r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팜썰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]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 목표가격 재설정 논의 어디까지 왔나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&gt;</a:t>
            </a:r>
            <a:endParaRPr lang="ko-KR" altLang="en-US" sz="14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8C5F6203-ABFF-46B1-AB36-D0FE42B3EA14}"/>
              </a:ext>
            </a:extLst>
          </p:cNvPr>
          <p:cNvSpPr/>
          <p:nvPr/>
        </p:nvSpPr>
        <p:spPr>
          <a:xfrm>
            <a:off x="5138428" y="1769734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&lt;`4%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라고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? 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정말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?`..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통계물가와 체감물가 왜 </a:t>
            </a:r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다른가</a:t>
            </a: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&gt;</a:t>
            </a:r>
            <a:endParaRPr lang="ko-KR" altLang="en-US" sz="14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pic>
        <p:nvPicPr>
          <p:cNvPr id="4100" name="Picture 4" descr="ëë¯¼ë¤ì´ êµ­í ììì ë¬´ê¸°í ì²ë§ëì±ì í¼ì¹ê³  ìë¤.">
            <a:extLst>
              <a:ext uri="{FF2B5EF4-FFF2-40B4-BE49-F238E27FC236}">
                <a16:creationId xmlns:a16="http://schemas.microsoft.com/office/drawing/2014/main" id="{7259846C-CBE9-42E6-B695-77E0C7C26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582" y="2133014"/>
            <a:ext cx="2557771" cy="191832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직사각형 54">
            <a:extLst>
              <a:ext uri="{FF2B5EF4-FFF2-40B4-BE49-F238E27FC236}">
                <a16:creationId xmlns:a16="http://schemas.microsoft.com/office/drawing/2014/main" id="{63700663-E6A7-441A-ACC1-245153B55310}"/>
              </a:ext>
            </a:extLst>
          </p:cNvPr>
          <p:cNvSpPr/>
          <p:nvPr/>
        </p:nvSpPr>
        <p:spPr>
          <a:xfrm>
            <a:off x="3001718" y="5267227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ko-KR" altLang="en-US" sz="9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accent2">
                  <a:lumMod val="50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ko-KR" altLang="en-US" sz="9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rPr>
              <a:t>출처 </a:t>
            </a:r>
            <a:r>
              <a:rPr lang="en-US" altLang="ko-KR" sz="9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rPr>
              <a:t>: </a:t>
            </a:r>
            <a:r>
              <a:rPr lang="ko-KR" altLang="en-US" sz="9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rPr>
              <a:t>팜 인사이트 </a:t>
            </a:r>
            <a:r>
              <a:rPr lang="en-US" altLang="ko-KR" sz="9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Arial"/>
                <a:ea typeface="나눔스퀘어라운드 Regular"/>
              </a:rPr>
              <a:t>2018.12.03</a:t>
            </a:r>
            <a:endParaRPr lang="ko-KR" altLang="en-US" sz="9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accent2">
                  <a:lumMod val="50000"/>
                </a:schemeClr>
              </a:solidFill>
              <a:latin typeface="Arial"/>
              <a:ea typeface="나눔스퀘어라운드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290773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pic>
        <p:nvPicPr>
          <p:cNvPr id="3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0E8CC7C9-BEFC-4AB8-B0CB-B58C90C5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360" y="885800"/>
            <a:ext cx="1793352" cy="18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206756" y="391493"/>
            <a:ext cx="378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과제개요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2D3B773-AD72-4B7F-A25A-420ADC19C746}"/>
              </a:ext>
            </a:extLst>
          </p:cNvPr>
          <p:cNvSpPr/>
          <p:nvPr/>
        </p:nvSpPr>
        <p:spPr>
          <a:xfrm>
            <a:off x="390900" y="1500232"/>
            <a:ext cx="8340427" cy="427470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CC97DAC-F597-48AE-A38E-FEE3DA5B4900}"/>
              </a:ext>
            </a:extLst>
          </p:cNvPr>
          <p:cNvSpPr/>
          <p:nvPr/>
        </p:nvSpPr>
        <p:spPr>
          <a:xfrm>
            <a:off x="401786" y="1501713"/>
            <a:ext cx="8340427" cy="4274707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61F88FE-DCEC-4CE5-A70A-570F662AC364}"/>
              </a:ext>
            </a:extLst>
          </p:cNvPr>
          <p:cNvGrpSpPr/>
          <p:nvPr/>
        </p:nvGrpSpPr>
        <p:grpSpPr>
          <a:xfrm>
            <a:off x="3622548" y="1309733"/>
            <a:ext cx="1903617" cy="398610"/>
            <a:chOff x="301752" y="1316780"/>
            <a:chExt cx="1903617" cy="398610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5E2E45B5-8EC2-4911-81E9-637643C907D4}"/>
                </a:ext>
              </a:extLst>
            </p:cNvPr>
            <p:cNvSpPr/>
            <p:nvPr/>
          </p:nvSpPr>
          <p:spPr>
            <a:xfrm>
              <a:off x="301752" y="1316780"/>
              <a:ext cx="1898904" cy="398610"/>
            </a:xfrm>
            <a:prstGeom prst="roundRect">
              <a:avLst>
                <a:gd name="adj" fmla="val 0"/>
              </a:avLst>
            </a:prstGeom>
            <a:solidFill>
              <a:srgbClr val="4833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latinLnBrk="1"/>
              <a:endParaRPr lang="ko-KR" altLang="en-US" sz="135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4300307-718D-4632-9EBF-1CCFDB52E6E7}"/>
                </a:ext>
              </a:extLst>
            </p:cNvPr>
            <p:cNvSpPr/>
            <p:nvPr/>
          </p:nvSpPr>
          <p:spPr>
            <a:xfrm>
              <a:off x="351977" y="1339483"/>
              <a:ext cx="185339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EED0AA"/>
                  </a:solidFill>
                  <a:latin typeface="Arial"/>
                  <a:ea typeface="나눔스퀘어라운드 Regular"/>
                </a:rPr>
                <a:t>기존 쌀 가격 예측 모델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943E4BCC-008C-45B9-8575-B820CDC3FF12}"/>
                  </a:ext>
                </a:extLst>
              </p:cNvPr>
              <p:cNvSpPr/>
              <p:nvPr/>
            </p:nvSpPr>
            <p:spPr>
              <a:xfrm>
                <a:off x="953599" y="1792937"/>
                <a:ext cx="7253268" cy="99450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24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수확기 쌀 가격 전망모형</a:t>
                </a:r>
                <a:endParaRPr lang="en-US" altLang="ko-KR" sz="24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EED0AA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EED0A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p>
                              </m:sSubSup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func>
                        <m:func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EED0A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2000" b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EED0A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func>
                        <m:func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EED0A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func>
                        <m:func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EED0A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altLang="ko-KR" sz="20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EED0AA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</mc:Choice>
        <mc:Fallback xmlns=""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943E4BCC-008C-45B9-8575-B820CDC3FF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3599" y="1792937"/>
                <a:ext cx="7253268" cy="99450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FAC24B4-0F39-4D0D-A793-FDE408AA813B}"/>
              </a:ext>
            </a:extLst>
          </p:cNvPr>
          <p:cNvCxnSpPr/>
          <p:nvPr/>
        </p:nvCxnSpPr>
        <p:spPr>
          <a:xfrm>
            <a:off x="-2122714" y="3472794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131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pic>
        <p:nvPicPr>
          <p:cNvPr id="3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0E8CC7C9-BEFC-4AB8-B0CB-B58C90C5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360" y="885800"/>
            <a:ext cx="1793352" cy="18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206756" y="391493"/>
            <a:ext cx="378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과제개요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2D3B773-AD72-4B7F-A25A-420ADC19C746}"/>
              </a:ext>
            </a:extLst>
          </p:cNvPr>
          <p:cNvSpPr/>
          <p:nvPr/>
        </p:nvSpPr>
        <p:spPr>
          <a:xfrm>
            <a:off x="390900" y="1500232"/>
            <a:ext cx="8340427" cy="427470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rgbClr val="46312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CC97DAC-F597-48AE-A38E-FEE3DA5B4900}"/>
              </a:ext>
            </a:extLst>
          </p:cNvPr>
          <p:cNvSpPr/>
          <p:nvPr/>
        </p:nvSpPr>
        <p:spPr>
          <a:xfrm>
            <a:off x="401786" y="1501713"/>
            <a:ext cx="8340427" cy="4274707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61F88FE-DCEC-4CE5-A70A-570F662AC364}"/>
              </a:ext>
            </a:extLst>
          </p:cNvPr>
          <p:cNvGrpSpPr/>
          <p:nvPr/>
        </p:nvGrpSpPr>
        <p:grpSpPr>
          <a:xfrm>
            <a:off x="3622548" y="1309733"/>
            <a:ext cx="1903617" cy="398610"/>
            <a:chOff x="301752" y="1316780"/>
            <a:chExt cx="1903617" cy="398610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5E2E45B5-8EC2-4911-81E9-637643C907D4}"/>
                </a:ext>
              </a:extLst>
            </p:cNvPr>
            <p:cNvSpPr/>
            <p:nvPr/>
          </p:nvSpPr>
          <p:spPr>
            <a:xfrm>
              <a:off x="301752" y="1316780"/>
              <a:ext cx="1898904" cy="398610"/>
            </a:xfrm>
            <a:prstGeom prst="roundRect">
              <a:avLst>
                <a:gd name="adj" fmla="val 0"/>
              </a:avLst>
            </a:prstGeom>
            <a:solidFill>
              <a:srgbClr val="4833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 latinLnBrk="1"/>
              <a:endParaRPr lang="ko-KR" altLang="en-US" sz="135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4300307-718D-4632-9EBF-1CCFDB52E6E7}"/>
                </a:ext>
              </a:extLst>
            </p:cNvPr>
            <p:cNvSpPr/>
            <p:nvPr/>
          </p:nvSpPr>
          <p:spPr>
            <a:xfrm>
              <a:off x="351977" y="1339483"/>
              <a:ext cx="185339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EED0AA"/>
                  </a:solidFill>
                  <a:latin typeface="Arial"/>
                  <a:ea typeface="나눔스퀘어라운드 Regular"/>
                </a:rPr>
                <a:t>기존 쌀 가격 예측 모델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943E4BCC-008C-45B9-8575-B820CDC3FF12}"/>
                  </a:ext>
                </a:extLst>
              </p:cNvPr>
              <p:cNvSpPr/>
              <p:nvPr/>
            </p:nvSpPr>
            <p:spPr>
              <a:xfrm>
                <a:off x="953599" y="1792937"/>
                <a:ext cx="7253268" cy="99450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2400" b="1" spc="-150" dirty="0">
                    <a:ln>
                      <a:solidFill>
                        <a:srgbClr val="113740">
                          <a:alpha val="0"/>
                        </a:srgbClr>
                      </a:solidFill>
                    </a:ln>
                    <a:solidFill>
                      <a:srgbClr val="EED0AA"/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수확기 쌀 가격 전망모형</a:t>
                </a:r>
                <a:endParaRPr lang="en-US" altLang="ko-KR" sz="24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EED0AA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EED0A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p>
                              </m:sSubSup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func>
                        <m:func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EED0A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2000" b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EED0AA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func>
                        <m:func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EED0A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func>
                        <m:func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en-US" altLang="ko-KR" sz="2000" b="1" i="1" spc="-150">
                                  <a:ln>
                                    <a:solidFill>
                                      <a:srgbClr val="113740">
                                        <a:alpha val="0"/>
                                      </a:srgbClr>
                                    </a:solidFill>
                                  </a:ln>
                                  <a:solidFill>
                                    <a:srgbClr val="EED0AA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sz="2000" b="1" i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altLang="ko-KR" sz="2000" b="1" spc="-150">
                                      <a:ln>
                                        <a:solidFill>
                                          <a:srgbClr val="113740">
                                            <a:alpha val="0"/>
                                          </a:srgbClr>
                                        </a:solidFill>
                                      </a:ln>
                                      <a:solidFill>
                                        <a:srgbClr val="EED0AA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d>
                        </m:e>
                      </m:func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ko-KR" sz="2000" b="1" spc="-150">
                          <a:ln>
                            <a:solidFill>
                              <a:srgbClr val="113740">
                                <a:alpha val="0"/>
                              </a:srgbClr>
                            </a:solidFill>
                          </a:ln>
                          <a:solidFill>
                            <a:srgbClr val="EED0AA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sz="2000" b="1" i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en-US" altLang="ko-KR" sz="2000" b="1" spc="-150">
                              <a:ln>
                                <a:solidFill>
                                  <a:srgbClr val="113740">
                                    <a:alpha val="0"/>
                                  </a:srgbClr>
                                </a:solidFill>
                              </a:ln>
                              <a:solidFill>
                                <a:srgbClr val="EED0AA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altLang="ko-KR" sz="20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EED0AA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</mc:Choice>
        <mc:Fallback xmlns=""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943E4BCC-008C-45B9-8575-B820CDC3FF1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3599" y="1792937"/>
                <a:ext cx="7253268" cy="99450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DB175EF-7991-4F09-851A-2AF3FC28DD9E}"/>
              </a:ext>
            </a:extLst>
          </p:cNvPr>
          <p:cNvCxnSpPr/>
          <p:nvPr/>
        </p:nvCxnSpPr>
        <p:spPr>
          <a:xfrm>
            <a:off x="1348810" y="2787440"/>
            <a:ext cx="382018" cy="0"/>
          </a:xfrm>
          <a:prstGeom prst="line">
            <a:avLst/>
          </a:prstGeom>
          <a:ln>
            <a:solidFill>
              <a:srgbClr val="F8B62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2DF87EA-1D0D-42BC-B4F8-A76B7D88EC98}"/>
              </a:ext>
            </a:extLst>
          </p:cNvPr>
          <p:cNvSpPr/>
          <p:nvPr/>
        </p:nvSpPr>
        <p:spPr>
          <a:xfrm>
            <a:off x="585386" y="2808662"/>
            <a:ext cx="190308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t </a:t>
            </a:r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연산 쌀의 수확기 가격</a:t>
            </a: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1F557330-F053-430F-9B28-55CB9989FFB3}"/>
              </a:ext>
            </a:extLst>
          </p:cNvPr>
          <p:cNvCxnSpPr/>
          <p:nvPr/>
        </p:nvCxnSpPr>
        <p:spPr>
          <a:xfrm>
            <a:off x="3134067" y="2766366"/>
            <a:ext cx="382018" cy="0"/>
          </a:xfrm>
          <a:prstGeom prst="line">
            <a:avLst/>
          </a:prstGeom>
          <a:ln>
            <a:solidFill>
              <a:srgbClr val="F8B62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3915CCEB-78AC-4995-BF12-6A252888F864}"/>
              </a:ext>
            </a:extLst>
          </p:cNvPr>
          <p:cNvCxnSpPr/>
          <p:nvPr/>
        </p:nvCxnSpPr>
        <p:spPr>
          <a:xfrm>
            <a:off x="3672773" y="2766366"/>
            <a:ext cx="382018" cy="0"/>
          </a:xfrm>
          <a:prstGeom prst="line">
            <a:avLst/>
          </a:prstGeom>
          <a:ln>
            <a:solidFill>
              <a:srgbClr val="F8B62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31398F6-113F-4948-A47B-88CEBACAD192}"/>
              </a:ext>
            </a:extLst>
          </p:cNvPr>
          <p:cNvSpPr/>
          <p:nvPr/>
        </p:nvSpPr>
        <p:spPr>
          <a:xfrm>
            <a:off x="2333945" y="3235467"/>
            <a:ext cx="13388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t </a:t>
            </a:r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연산 쌀 생산량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65BD7CB5-30F4-4901-BE90-46B61F0E6B57}"/>
              </a:ext>
            </a:extLst>
          </p:cNvPr>
          <p:cNvSpPr/>
          <p:nvPr/>
        </p:nvSpPr>
        <p:spPr>
          <a:xfrm>
            <a:off x="3273623" y="2842176"/>
            <a:ext cx="17107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t </a:t>
            </a:r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연산 쌀 정부 </a:t>
            </a:r>
            <a:r>
              <a:rPr lang="ko-KR" altLang="en-US" sz="16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매입량</a:t>
            </a:r>
            <a:endParaRPr lang="ko-KR" altLang="en-US" sz="16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F8B62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1B42E42-7C8F-48CD-80D2-ECBE1734ED18}"/>
              </a:ext>
            </a:extLst>
          </p:cNvPr>
          <p:cNvCxnSpPr/>
          <p:nvPr/>
        </p:nvCxnSpPr>
        <p:spPr>
          <a:xfrm flipH="1">
            <a:off x="3222171" y="2764885"/>
            <a:ext cx="102905" cy="491655"/>
          </a:xfrm>
          <a:prstGeom prst="line">
            <a:avLst/>
          </a:prstGeom>
          <a:ln>
            <a:solidFill>
              <a:srgbClr val="F8B62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7AA733FC-ACFE-486E-9ADC-7E12781DABED}"/>
              </a:ext>
            </a:extLst>
          </p:cNvPr>
          <p:cNvSpPr/>
          <p:nvPr/>
        </p:nvSpPr>
        <p:spPr>
          <a:xfrm>
            <a:off x="4054791" y="3574021"/>
            <a:ext cx="1316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t -1</a:t>
            </a:r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  </a:t>
            </a:r>
            <a:r>
              <a:rPr lang="ko-KR" altLang="en-US" sz="16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기말재고량</a:t>
            </a:r>
            <a:endParaRPr lang="ko-KR" altLang="en-US" sz="16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F8B62E"/>
              </a:solidFill>
              <a:latin typeface="Arial"/>
              <a:ea typeface="나눔스퀘어라운드 Regular"/>
            </a:endParaRPr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A5BB841-6994-4C58-886B-E1FB07F4726B}"/>
              </a:ext>
            </a:extLst>
          </p:cNvPr>
          <p:cNvCxnSpPr>
            <a:cxnSpLocks/>
          </p:cNvCxnSpPr>
          <p:nvPr/>
        </p:nvCxnSpPr>
        <p:spPr>
          <a:xfrm>
            <a:off x="4836235" y="2787440"/>
            <a:ext cx="557384" cy="0"/>
          </a:xfrm>
          <a:prstGeom prst="line">
            <a:avLst/>
          </a:prstGeom>
          <a:ln>
            <a:solidFill>
              <a:srgbClr val="F8B62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DBF9BACB-DFBF-4C03-B4D8-290C1E79C5F6}"/>
              </a:ext>
            </a:extLst>
          </p:cNvPr>
          <p:cNvCxnSpPr>
            <a:cxnSpLocks/>
          </p:cNvCxnSpPr>
          <p:nvPr/>
        </p:nvCxnSpPr>
        <p:spPr>
          <a:xfrm>
            <a:off x="6350658" y="2808662"/>
            <a:ext cx="442028" cy="0"/>
          </a:xfrm>
          <a:prstGeom prst="line">
            <a:avLst/>
          </a:prstGeom>
          <a:ln>
            <a:solidFill>
              <a:srgbClr val="F8B62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D30FC15B-7F41-4CD1-A8CD-6F8AAB29CCED}"/>
              </a:ext>
            </a:extLst>
          </p:cNvPr>
          <p:cNvCxnSpPr>
            <a:cxnSpLocks/>
          </p:cNvCxnSpPr>
          <p:nvPr/>
        </p:nvCxnSpPr>
        <p:spPr>
          <a:xfrm>
            <a:off x="7336071" y="2786891"/>
            <a:ext cx="365313" cy="0"/>
          </a:xfrm>
          <a:prstGeom prst="line">
            <a:avLst/>
          </a:prstGeom>
          <a:ln>
            <a:solidFill>
              <a:srgbClr val="F8B62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18869067-373F-4954-91B8-7E2308E149DD}"/>
              </a:ext>
            </a:extLst>
          </p:cNvPr>
          <p:cNvCxnSpPr>
            <a:cxnSpLocks/>
          </p:cNvCxnSpPr>
          <p:nvPr/>
        </p:nvCxnSpPr>
        <p:spPr>
          <a:xfrm flipH="1">
            <a:off x="5147113" y="2785959"/>
            <a:ext cx="17004" cy="686835"/>
          </a:xfrm>
          <a:prstGeom prst="line">
            <a:avLst/>
          </a:prstGeom>
          <a:ln>
            <a:solidFill>
              <a:srgbClr val="F8B62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EE90197D-C60F-4485-8F46-E2A3F8A5FC8D}"/>
              </a:ext>
            </a:extLst>
          </p:cNvPr>
          <p:cNvSpPr/>
          <p:nvPr/>
        </p:nvSpPr>
        <p:spPr>
          <a:xfrm>
            <a:off x="5371177" y="2841336"/>
            <a:ext cx="16498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t -1</a:t>
            </a:r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년산 단경기 가격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BF0C96D-7F04-4A9C-919C-E45C0CC6D3E8}"/>
              </a:ext>
            </a:extLst>
          </p:cNvPr>
          <p:cNvSpPr/>
          <p:nvPr/>
        </p:nvSpPr>
        <p:spPr>
          <a:xfrm>
            <a:off x="4599469" y="3287093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연도를 나타내는 더미변수</a:t>
            </a:r>
            <a:r>
              <a:rPr lang="en-US" altLang="ko-KR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,</a:t>
            </a:r>
          </a:p>
          <a:p>
            <a:pPr algn="ctr"/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쌀 시장의 구조변화 및 </a:t>
            </a:r>
            <a:endParaRPr lang="en-US" altLang="ko-KR" sz="16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F8B62E"/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8B62E"/>
                </a:solidFill>
                <a:latin typeface="Arial"/>
                <a:ea typeface="나눔스퀘어라운드 Regular"/>
              </a:rPr>
              <a:t>특정 연도의 특수한 상황을 반영</a:t>
            </a: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4F117087-BD95-4197-B344-BAE1D148535B}"/>
              </a:ext>
            </a:extLst>
          </p:cNvPr>
          <p:cNvCxnSpPr/>
          <p:nvPr/>
        </p:nvCxnSpPr>
        <p:spPr>
          <a:xfrm flipH="1">
            <a:off x="7410888" y="2774216"/>
            <a:ext cx="102905" cy="491655"/>
          </a:xfrm>
          <a:prstGeom prst="line">
            <a:avLst/>
          </a:prstGeom>
          <a:ln>
            <a:solidFill>
              <a:srgbClr val="F8B62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08587E1-1780-42A6-A641-2FD9A41C6894}"/>
              </a:ext>
            </a:extLst>
          </p:cNvPr>
          <p:cNvSpPr/>
          <p:nvPr/>
        </p:nvSpPr>
        <p:spPr>
          <a:xfrm>
            <a:off x="2768383" y="2351003"/>
            <a:ext cx="1300705" cy="48084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A79A9309-A3E5-4E07-BF90-DB56355F0A04}"/>
              </a:ext>
            </a:extLst>
          </p:cNvPr>
          <p:cNvCxnSpPr/>
          <p:nvPr/>
        </p:nvCxnSpPr>
        <p:spPr>
          <a:xfrm>
            <a:off x="2765086" y="2820964"/>
            <a:ext cx="0" cy="1428749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FAC24B4-0F39-4D0D-A793-FDE408AA813B}"/>
              </a:ext>
            </a:extLst>
          </p:cNvPr>
          <p:cNvCxnSpPr/>
          <p:nvPr/>
        </p:nvCxnSpPr>
        <p:spPr>
          <a:xfrm>
            <a:off x="-2122714" y="3472794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BBDE3CB4-372F-47B9-8E3A-F592F2759B37}"/>
              </a:ext>
            </a:extLst>
          </p:cNvPr>
          <p:cNvCxnSpPr>
            <a:cxnSpLocks/>
          </p:cNvCxnSpPr>
          <p:nvPr/>
        </p:nvCxnSpPr>
        <p:spPr>
          <a:xfrm flipH="1" flipV="1">
            <a:off x="2749911" y="4260599"/>
            <a:ext cx="922862" cy="1446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97FF024-C5EE-46BC-8809-B9DC74B6D728}"/>
              </a:ext>
            </a:extLst>
          </p:cNvPr>
          <p:cNvSpPr/>
          <p:nvPr/>
        </p:nvSpPr>
        <p:spPr>
          <a:xfrm>
            <a:off x="2682992" y="3929994"/>
            <a:ext cx="10567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C00000"/>
                </a:solidFill>
                <a:latin typeface="Arial"/>
                <a:ea typeface="나눔스퀘어라운드 Regular"/>
              </a:rPr>
              <a:t>시장 공급량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67AE743-E375-400D-92E4-F75860FD52A4}"/>
              </a:ext>
            </a:extLst>
          </p:cNvPr>
          <p:cNvSpPr/>
          <p:nvPr/>
        </p:nvSpPr>
        <p:spPr>
          <a:xfrm>
            <a:off x="2908573" y="4635772"/>
            <a:ext cx="3583032" cy="7932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DE6A9"/>
                </a:solidFill>
                <a:latin typeface="Arial"/>
                <a:ea typeface="나눔스퀘어라운드 Regular"/>
              </a:rPr>
              <a:t>한국 농촌 경제 연구원에서 현재 사용중인 모델</a:t>
            </a:r>
            <a:endParaRPr lang="en-US" altLang="ko-KR" sz="16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FDE6A9"/>
              </a:solidFill>
              <a:latin typeface="Arial"/>
              <a:ea typeface="나눔스퀘어라운드 Regular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FDE6A9"/>
                </a:solidFill>
                <a:latin typeface="Arial"/>
                <a:ea typeface="나눔스퀘어라운드 Regular"/>
              </a:rPr>
              <a:t>      가격과 생산을 중점적으로 파악하고 있다 </a:t>
            </a:r>
            <a:endParaRPr lang="en-US" altLang="ko-KR" sz="16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FDE6A9"/>
              </a:solidFill>
              <a:latin typeface="Arial"/>
              <a:ea typeface="나눔스퀘어라운드 Regular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0923714B-6EBF-4AF9-AA8E-1A82F3DC776A}"/>
              </a:ext>
            </a:extLst>
          </p:cNvPr>
          <p:cNvSpPr/>
          <p:nvPr/>
        </p:nvSpPr>
        <p:spPr>
          <a:xfrm>
            <a:off x="2838015" y="5138618"/>
            <a:ext cx="384156" cy="194083"/>
          </a:xfrm>
          <a:prstGeom prst="rightArrow">
            <a:avLst/>
          </a:prstGeom>
          <a:solidFill>
            <a:srgbClr val="FDE6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346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12" grpId="0"/>
      <p:bldP spid="36" grpId="0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9A6B43C-C4BD-4724-AB43-5B1B7A2985F3}"/>
              </a:ext>
            </a:extLst>
          </p:cNvPr>
          <p:cNvSpPr/>
          <p:nvPr/>
        </p:nvSpPr>
        <p:spPr>
          <a:xfrm>
            <a:off x="465644" y="3461657"/>
            <a:ext cx="2419072" cy="2652258"/>
          </a:xfrm>
          <a:prstGeom prst="rect">
            <a:avLst/>
          </a:prstGeom>
          <a:solidFill>
            <a:srgbClr val="EED0AA"/>
          </a:solid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pic>
        <p:nvPicPr>
          <p:cNvPr id="3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0E8CC7C9-BEFC-4AB8-B0CB-B58C90C5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360" y="885800"/>
            <a:ext cx="1793352" cy="18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49048" y="391493"/>
            <a:ext cx="4363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2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문제정의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7CD35CA-8720-4588-9BCA-A980D57BA163}"/>
              </a:ext>
            </a:extLst>
          </p:cNvPr>
          <p:cNvSpPr/>
          <p:nvPr/>
        </p:nvSpPr>
        <p:spPr>
          <a:xfrm>
            <a:off x="3739243" y="1415143"/>
            <a:ext cx="1665514" cy="1665514"/>
          </a:xfrm>
          <a:prstGeom prst="ellipse">
            <a:avLst/>
          </a:prstGeom>
          <a:blipFill dpi="0" rotWithShape="1">
            <a:blip r:embed="rId3">
              <a:alphaModFix amt="50000"/>
            </a:blip>
            <a:srcRect/>
            <a:stretch>
              <a:fillRect l="-5000" t="-1000" r="-5000"/>
            </a:stretch>
          </a:blipFill>
          <a:ln w="19050">
            <a:solidFill>
              <a:srgbClr val="48332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48048058-9DD8-4F7A-A925-FCD25339ADF7}"/>
              </a:ext>
            </a:extLst>
          </p:cNvPr>
          <p:cNvSpPr/>
          <p:nvPr/>
        </p:nvSpPr>
        <p:spPr>
          <a:xfrm>
            <a:off x="6596743" y="1415143"/>
            <a:ext cx="1665514" cy="1665514"/>
          </a:xfrm>
          <a:prstGeom prst="ellipse">
            <a:avLst/>
          </a:prstGeom>
          <a:blipFill>
            <a:blip r:embed="rId4">
              <a:alphaModFix amt="50000"/>
            </a:blip>
            <a:stretch>
              <a:fillRect l="-5000" t="-1000" r="-5000"/>
            </a:stretch>
          </a:blipFill>
          <a:ln w="19050">
            <a:solidFill>
              <a:srgbClr val="48332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9577D42-983D-43FD-82AE-50C1E9C4EA05}"/>
              </a:ext>
            </a:extLst>
          </p:cNvPr>
          <p:cNvGrpSpPr/>
          <p:nvPr/>
        </p:nvGrpSpPr>
        <p:grpSpPr>
          <a:xfrm>
            <a:off x="881743" y="1415143"/>
            <a:ext cx="1665514" cy="1665514"/>
            <a:chOff x="881743" y="1415143"/>
            <a:chExt cx="1665514" cy="1665514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45DE0C80-28F9-4E7E-A6E0-B9B321FE0DA5}"/>
                </a:ext>
              </a:extLst>
            </p:cNvPr>
            <p:cNvSpPr/>
            <p:nvPr/>
          </p:nvSpPr>
          <p:spPr>
            <a:xfrm>
              <a:off x="881743" y="1415143"/>
              <a:ext cx="1665514" cy="1665514"/>
            </a:xfrm>
            <a:prstGeom prst="ellipse">
              <a:avLst/>
            </a:prstGeom>
            <a:blipFill dpi="0" rotWithShape="1">
              <a:blip r:embed="rId5">
                <a:alphaModFix amt="50000"/>
              </a:blip>
              <a:srcRect/>
              <a:stretch>
                <a:fillRect/>
              </a:stretch>
            </a:blipFill>
            <a:ln w="19050">
              <a:solidFill>
                <a:srgbClr val="48332D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D2C77DBE-6FEA-44C8-9F39-E05E6762D6D4}"/>
                </a:ext>
              </a:extLst>
            </p:cNvPr>
            <p:cNvSpPr/>
            <p:nvPr/>
          </p:nvSpPr>
          <p:spPr>
            <a:xfrm>
              <a:off x="1317333" y="2017067"/>
              <a:ext cx="80021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800" b="1" spc="-150" dirty="0">
                  <a:ln>
                    <a:solidFill>
                      <a:srgbClr val="113740">
                        <a:alpha val="0"/>
                      </a:srgbClr>
                    </a:solidFill>
                  </a:ln>
                  <a:solidFill>
                    <a:srgbClr val="48332D"/>
                  </a:solidFill>
                  <a:latin typeface="Arial"/>
                  <a:ea typeface="나눔스퀘어라운드 Regular"/>
                </a:rPr>
                <a:t>농민</a:t>
              </a:r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636055B-301B-4869-A6D8-617E7711A3C6}"/>
              </a:ext>
            </a:extLst>
          </p:cNvPr>
          <p:cNvSpPr/>
          <p:nvPr/>
        </p:nvSpPr>
        <p:spPr>
          <a:xfrm>
            <a:off x="4174833" y="2017067"/>
            <a:ext cx="80021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정부</a:t>
            </a:r>
            <a:endParaRPr lang="en-US" altLang="ko-KR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  <a:p>
            <a:pPr algn="ctr"/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및 야당</a:t>
            </a:r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)</a:t>
            </a:r>
            <a:endParaRPr lang="ko-KR" altLang="en-US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F6DC129-2B4F-4967-AC5D-B62BA577B6C9}"/>
              </a:ext>
            </a:extLst>
          </p:cNvPr>
          <p:cNvSpPr/>
          <p:nvPr/>
        </p:nvSpPr>
        <p:spPr>
          <a:xfrm>
            <a:off x="6901688" y="2009391"/>
            <a:ext cx="11079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b="1" spc="-15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소비자</a:t>
            </a:r>
            <a:endParaRPr lang="ko-KR" altLang="en-US" sz="28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D2B506F-8F3A-458F-AC61-3D90B9C3FF0C}"/>
              </a:ext>
            </a:extLst>
          </p:cNvPr>
          <p:cNvSpPr/>
          <p:nvPr/>
        </p:nvSpPr>
        <p:spPr>
          <a:xfrm>
            <a:off x="3362464" y="3461657"/>
            <a:ext cx="2419072" cy="2652258"/>
          </a:xfrm>
          <a:prstGeom prst="rect">
            <a:avLst/>
          </a:prstGeom>
          <a:solidFill>
            <a:srgbClr val="EED0AA"/>
          </a:solid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1B71A80-5001-47E9-B227-FC737747814C}"/>
              </a:ext>
            </a:extLst>
          </p:cNvPr>
          <p:cNvSpPr/>
          <p:nvPr/>
        </p:nvSpPr>
        <p:spPr>
          <a:xfrm>
            <a:off x="6259284" y="3461657"/>
            <a:ext cx="2419072" cy="2652258"/>
          </a:xfrm>
          <a:prstGeom prst="rect">
            <a:avLst/>
          </a:prstGeom>
          <a:solidFill>
            <a:srgbClr val="EED0AA"/>
          </a:solid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7C50C56-0B03-4E43-970F-84E6C8216267}"/>
              </a:ext>
            </a:extLst>
          </p:cNvPr>
          <p:cNvSpPr/>
          <p:nvPr/>
        </p:nvSpPr>
        <p:spPr>
          <a:xfrm>
            <a:off x="465644" y="3563485"/>
            <a:ext cx="2413960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1 )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쌀이라는 제품군은 환경의 영향을 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</a:t>
            </a: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많이 받기에 그저 시장 가격에만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의존해 가격이 결정되기는 어렵다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B19A290-802F-47FB-AFD1-E863EC9E7EA6}"/>
              </a:ext>
            </a:extLst>
          </p:cNvPr>
          <p:cNvSpPr/>
          <p:nvPr/>
        </p:nvSpPr>
        <p:spPr>
          <a:xfrm>
            <a:off x="465644" y="4240593"/>
            <a:ext cx="249527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나눔스퀘어라운드 Regular"/>
              </a:rPr>
              <a:t>2 )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수요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-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공급 원칙에 의거하여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,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 수요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감소로 인해 공급가격이 떨어지고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있으나 시장 가격에 의해서는 농민들의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생활권 유지가 어렵다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1DE7473-ECE1-4FB0-BEDF-C55176954CCD}"/>
              </a:ext>
            </a:extLst>
          </p:cNvPr>
          <p:cNvSpPr/>
          <p:nvPr/>
        </p:nvSpPr>
        <p:spPr>
          <a:xfrm>
            <a:off x="465644" y="5196635"/>
            <a:ext cx="4572000" cy="8617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나눔스퀘어라운드 Regular"/>
              </a:rPr>
              <a:t>3 )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정부와 쌀 목표가격에 대한 논쟁이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팽배하지만 기존 쌀 가격 예측의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정확도가 낮아 목표가격 책정에서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불리한 입장에 놓여있다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</a:t>
            </a:r>
            <a:endParaRPr lang="ko-KR" altLang="en-US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3AD07F7-5721-4FC9-844C-D467048DBC63}"/>
              </a:ext>
            </a:extLst>
          </p:cNvPr>
          <p:cNvSpPr/>
          <p:nvPr/>
        </p:nvSpPr>
        <p:spPr>
          <a:xfrm>
            <a:off x="3357352" y="3636649"/>
            <a:ext cx="4572000" cy="6771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나눔스퀘어라운드 Regular"/>
              </a:rPr>
              <a:t>1 )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식량 자급률은 국가 경제 평가 지표에서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매우 중요한 영역이기에 쌀 생산량은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국가적인 차원에서 관리되어야 한다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42CD71A-77EC-435F-90C2-FBADC4E04E2C}"/>
              </a:ext>
            </a:extLst>
          </p:cNvPr>
          <p:cNvSpPr/>
          <p:nvPr/>
        </p:nvSpPr>
        <p:spPr>
          <a:xfrm>
            <a:off x="3357352" y="4488749"/>
            <a:ext cx="4572000" cy="8617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나눔스퀘어라운드 Regular"/>
              </a:rPr>
              <a:t>2 )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 목표가격을 정해 농민들에게 쌀 가격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보상해 주어 쌀 생산에 대한 유인책으로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활용하고자 하나 꾸준히 농가 인구는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</a:t>
            </a:r>
            <a:r>
              <a:rPr lang="ko-KR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하락세를 보인다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endParaRPr lang="ko-KR" altLang="en-US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CFFA436-B9FA-4EE5-B536-406100374EF8}"/>
              </a:ext>
            </a:extLst>
          </p:cNvPr>
          <p:cNvSpPr/>
          <p:nvPr/>
        </p:nvSpPr>
        <p:spPr>
          <a:xfrm>
            <a:off x="6259284" y="3636649"/>
            <a:ext cx="4572000" cy="86177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나눔스퀘어라운드 Regular"/>
              </a:rPr>
              <a:t>1 )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소비자들은 다양해진 대체재로 인해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 소비량이 오히려 감소하고 있음에도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불구하고 쌀 가격이 하락하지 않는 것에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의아함을 느끼고 있다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3B3F497-2D00-46AC-83C3-027385284291}"/>
              </a:ext>
            </a:extLst>
          </p:cNvPr>
          <p:cNvSpPr/>
          <p:nvPr/>
        </p:nvSpPr>
        <p:spPr>
          <a:xfrm>
            <a:off x="6259284" y="4581083"/>
            <a:ext cx="4572000" cy="123110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나눔스퀘어라운드 Regular"/>
              </a:rPr>
              <a:t>2 )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 가격은 쌀을  구매하는 것 외에 타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식료품과 요식업계 상품을 구매하는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것에도 큰  영향을 미치기에 올바른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 가격 예측을 기반으로 한 적정가격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형성이  되지 않는다면 생활에 불이익을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얻게 될 수 있다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</a:t>
            </a:r>
            <a:endParaRPr lang="ko-KR" altLang="en-US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1286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3" grpId="0"/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9A6B43C-C4BD-4724-AB43-5B1B7A2985F3}"/>
              </a:ext>
            </a:extLst>
          </p:cNvPr>
          <p:cNvSpPr/>
          <p:nvPr/>
        </p:nvSpPr>
        <p:spPr>
          <a:xfrm>
            <a:off x="465644" y="3461657"/>
            <a:ext cx="2419072" cy="2652258"/>
          </a:xfrm>
          <a:prstGeom prst="rect">
            <a:avLst/>
          </a:prstGeom>
          <a:solidFill>
            <a:srgbClr val="EED0AA"/>
          </a:solid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pic>
        <p:nvPicPr>
          <p:cNvPr id="3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0E8CC7C9-BEFC-4AB8-B0CB-B58C90C5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19694" y="1756260"/>
            <a:ext cx="1793352" cy="18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49048" y="391493"/>
            <a:ext cx="4363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2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문제정의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5DE0C80-28F9-4E7E-A6E0-B9B321FE0DA5}"/>
              </a:ext>
            </a:extLst>
          </p:cNvPr>
          <p:cNvSpPr/>
          <p:nvPr/>
        </p:nvSpPr>
        <p:spPr>
          <a:xfrm>
            <a:off x="881743" y="1415143"/>
            <a:ext cx="1665514" cy="1665514"/>
          </a:xfrm>
          <a:prstGeom prst="ellipse">
            <a:avLst/>
          </a:prstGeom>
          <a:blipFill dpi="0" rotWithShape="1">
            <a:blip r:embed="rId3">
              <a:alphaModFix amt="50000"/>
            </a:blip>
            <a:srcRect/>
            <a:stretch>
              <a:fillRect/>
            </a:stretch>
          </a:blipFill>
          <a:ln w="19050">
            <a:solidFill>
              <a:srgbClr val="48332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7CD35CA-8720-4588-9BCA-A980D57BA163}"/>
              </a:ext>
            </a:extLst>
          </p:cNvPr>
          <p:cNvSpPr/>
          <p:nvPr/>
        </p:nvSpPr>
        <p:spPr>
          <a:xfrm>
            <a:off x="3739243" y="1415143"/>
            <a:ext cx="1665514" cy="1665514"/>
          </a:xfrm>
          <a:prstGeom prst="ellipse">
            <a:avLst/>
          </a:prstGeom>
          <a:blipFill dpi="0" rotWithShape="1">
            <a:blip r:embed="rId4">
              <a:alphaModFix amt="50000"/>
            </a:blip>
            <a:srcRect/>
            <a:stretch>
              <a:fillRect l="-5000" t="-1000" r="-5000"/>
            </a:stretch>
          </a:blipFill>
          <a:ln w="19050">
            <a:solidFill>
              <a:srgbClr val="48332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48048058-9DD8-4F7A-A925-FCD25339ADF7}"/>
              </a:ext>
            </a:extLst>
          </p:cNvPr>
          <p:cNvSpPr/>
          <p:nvPr/>
        </p:nvSpPr>
        <p:spPr>
          <a:xfrm>
            <a:off x="6596743" y="1415143"/>
            <a:ext cx="1665514" cy="1665514"/>
          </a:xfrm>
          <a:prstGeom prst="ellipse">
            <a:avLst/>
          </a:prstGeom>
          <a:blipFill>
            <a:blip r:embed="rId5">
              <a:alphaModFix amt="50000"/>
            </a:blip>
            <a:stretch>
              <a:fillRect l="-5000" t="-1000" r="-5000"/>
            </a:stretch>
          </a:blipFill>
          <a:ln w="19050">
            <a:solidFill>
              <a:srgbClr val="48332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2C77DBE-6FEA-44C8-9F39-E05E6762D6D4}"/>
              </a:ext>
            </a:extLst>
          </p:cNvPr>
          <p:cNvSpPr/>
          <p:nvPr/>
        </p:nvSpPr>
        <p:spPr>
          <a:xfrm>
            <a:off x="950891" y="1917058"/>
            <a:ext cx="1524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쌀 가공 </a:t>
            </a:r>
            <a:endParaRPr lang="en-US" altLang="ko-KR" sz="20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2000" b="1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산업군</a:t>
            </a:r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 종사자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636055B-301B-4869-A6D8-617E7711A3C6}"/>
              </a:ext>
            </a:extLst>
          </p:cNvPr>
          <p:cNvSpPr/>
          <p:nvPr/>
        </p:nvSpPr>
        <p:spPr>
          <a:xfrm>
            <a:off x="3908834" y="2009391"/>
            <a:ext cx="14959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유통업자 </a:t>
            </a:r>
            <a:endParaRPr lang="ko-KR" altLang="en-US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F6DC129-2B4F-4967-AC5D-B62BA577B6C9}"/>
              </a:ext>
            </a:extLst>
          </p:cNvPr>
          <p:cNvSpPr/>
          <p:nvPr/>
        </p:nvSpPr>
        <p:spPr>
          <a:xfrm>
            <a:off x="6781726" y="1832401"/>
            <a:ext cx="12955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해외 농업</a:t>
            </a:r>
            <a:endParaRPr lang="en-US" altLang="ko-KR" sz="2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2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 관계자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D2B506F-8F3A-458F-AC61-3D90B9C3FF0C}"/>
              </a:ext>
            </a:extLst>
          </p:cNvPr>
          <p:cNvSpPr/>
          <p:nvPr/>
        </p:nvSpPr>
        <p:spPr>
          <a:xfrm>
            <a:off x="3362464" y="3461657"/>
            <a:ext cx="2419072" cy="2652258"/>
          </a:xfrm>
          <a:prstGeom prst="rect">
            <a:avLst/>
          </a:prstGeom>
          <a:solidFill>
            <a:srgbClr val="EED0AA"/>
          </a:solid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1B71A80-5001-47E9-B227-FC737747814C}"/>
              </a:ext>
            </a:extLst>
          </p:cNvPr>
          <p:cNvSpPr/>
          <p:nvPr/>
        </p:nvSpPr>
        <p:spPr>
          <a:xfrm>
            <a:off x="6259284" y="3461657"/>
            <a:ext cx="2419072" cy="2652258"/>
          </a:xfrm>
          <a:prstGeom prst="rect">
            <a:avLst/>
          </a:prstGeom>
          <a:solidFill>
            <a:srgbClr val="EED0AA"/>
          </a:solid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7C50C56-0B03-4E43-970F-84E6C8216267}"/>
              </a:ext>
            </a:extLst>
          </p:cNvPr>
          <p:cNvSpPr/>
          <p:nvPr/>
        </p:nvSpPr>
        <p:spPr>
          <a:xfrm>
            <a:off x="465644" y="3563485"/>
            <a:ext cx="241396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1 )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 가격에 따라 생산원가가 결정되기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때문에 수익에 직접적인 영향을 받는다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B19A290-802F-47FB-AFD1-E863EC9E7EA6}"/>
              </a:ext>
            </a:extLst>
          </p:cNvPr>
          <p:cNvSpPr/>
          <p:nvPr/>
        </p:nvSpPr>
        <p:spPr>
          <a:xfrm>
            <a:off x="465644" y="4240593"/>
            <a:ext cx="249527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나눔스퀘어라운드 Regular"/>
              </a:rPr>
              <a:t>2 )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매년 재고가 남아도는 상황에도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불구하고 일정수준 이하로 가격이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떨어지지 않아 원가절감의 기회를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십분 활용하지 못하고 있다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3AD07F7-5721-4FC9-844C-D467048DBC63}"/>
              </a:ext>
            </a:extLst>
          </p:cNvPr>
          <p:cNvSpPr/>
          <p:nvPr/>
        </p:nvSpPr>
        <p:spPr>
          <a:xfrm>
            <a:off x="3357352" y="3636649"/>
            <a:ext cx="4572000" cy="104644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나눔스퀘어라운드 Regular"/>
              </a:rPr>
              <a:t>1 )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쌀 소비는 감소하는 추세이기 때문에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쌀 가격이 하락해도 수요가 직접적으로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증가하지 않는 반면 가격이 상승할 경우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대체식품이 많아 수요를 정확하게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예측하기가 어렵다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42CD71A-77EC-435F-90C2-FBADC4E04E2C}"/>
              </a:ext>
            </a:extLst>
          </p:cNvPr>
          <p:cNvSpPr/>
          <p:nvPr/>
        </p:nvSpPr>
        <p:spPr>
          <a:xfrm>
            <a:off x="3357352" y="4750361"/>
            <a:ext cx="4572000" cy="67710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나눔스퀘어라운드 Regular"/>
              </a:rPr>
              <a:t>2 )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유통방식에 따라 수확 전 계약한 가격에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비해 수확기 가격이 상승할 경우 손해를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보게 된다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. </a:t>
            </a:r>
            <a:endParaRPr lang="ko-KR" altLang="en-US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CFFA436-B9FA-4EE5-B536-406100374EF8}"/>
              </a:ext>
            </a:extLst>
          </p:cNvPr>
          <p:cNvSpPr/>
          <p:nvPr/>
        </p:nvSpPr>
        <p:spPr>
          <a:xfrm>
            <a:off x="6259284" y="3636649"/>
            <a:ext cx="4572000" cy="6771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latinLnBrk="1">
              <a:spcAft>
                <a:spcPts val="0"/>
              </a:spcAft>
            </a:pPr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나눔스퀘어라운드 Regular"/>
              </a:rPr>
              <a:t>1 )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많은 국가에서 쌀을 수출하고 있기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때문에 경쟁국가인 한국의 쌀 가격이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pPr algn="just" latinLnBrk="1">
              <a:spcAft>
                <a:spcPts val="0"/>
              </a:spcAft>
            </a:pP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감소할 경우 수출이 감소한다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endParaRPr lang="ko-KR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3B3F497-2D00-46AC-83C3-027385284291}"/>
              </a:ext>
            </a:extLst>
          </p:cNvPr>
          <p:cNvSpPr/>
          <p:nvPr/>
        </p:nvSpPr>
        <p:spPr>
          <a:xfrm>
            <a:off x="6259284" y="4581083"/>
            <a:ext cx="4572000" cy="8617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나눔스퀘어라운드 Regular"/>
              </a:rPr>
              <a:t>2 )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무역협약에 의해 한국에 쌀을 수출하고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있지만 한국정부의 국내 농가 보호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정책으로 인해 공정하게 경쟁하고 </a:t>
            </a:r>
            <a:endParaRPr lang="en-US" altLang="ko-KR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  <a:p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        </a:t>
            </a:r>
            <a:r>
              <a:rPr lang="ko-KR" altLang="en-US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있지 못하다고 느낀다</a:t>
            </a:r>
            <a:r>
              <a:rPr lang="en-US" altLang="ko-KR" sz="12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나눔스퀘어라운드 Regular"/>
              </a:rPr>
              <a:t>. </a:t>
            </a:r>
            <a:endParaRPr lang="ko-KR" altLang="en-US" sz="1200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나눔스퀘어라운드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86823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0" grpId="0" animBg="1"/>
      <p:bldP spid="31" grpId="0" animBg="1"/>
      <p:bldP spid="32" grpId="0"/>
      <p:bldP spid="33" grpId="0"/>
      <p:bldP spid="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118C08-39D4-46FB-9807-4874AE89AA76}"/>
              </a:ext>
            </a:extLst>
          </p:cNvPr>
          <p:cNvSpPr/>
          <p:nvPr/>
        </p:nvSpPr>
        <p:spPr>
          <a:xfrm>
            <a:off x="-8015" y="0"/>
            <a:ext cx="9160030" cy="1031132"/>
          </a:xfrm>
          <a:prstGeom prst="rect">
            <a:avLst/>
          </a:prstGeom>
          <a:solidFill>
            <a:srgbClr val="46312C">
              <a:alpha val="9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latinLnBrk="0">
              <a:defRPr/>
            </a:pPr>
            <a:endParaRPr lang="ko-KR" altLang="en-US" kern="0">
              <a:solidFill>
                <a:prstClr val="white"/>
              </a:solidFill>
              <a:latin typeface="Arial"/>
              <a:ea typeface="나눔스퀘어라운드 Regular"/>
            </a:endParaRPr>
          </a:p>
        </p:txBody>
      </p:sp>
      <p:pic>
        <p:nvPicPr>
          <p:cNvPr id="3" name="Picture 2" descr="ìì° ìì¡°í©ì ëí ì´ë¯¸ì§ ê²ìê²°ê³¼">
            <a:extLst>
              <a:ext uri="{FF2B5EF4-FFF2-40B4-BE49-F238E27FC236}">
                <a16:creationId xmlns:a16="http://schemas.microsoft.com/office/drawing/2014/main" id="{0E8CC7C9-BEFC-4AB8-B0CB-B58C90C5F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360" y="885800"/>
            <a:ext cx="1793352" cy="181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CA684C4-8E4E-4198-B801-C7766DD14905}"/>
              </a:ext>
            </a:extLst>
          </p:cNvPr>
          <p:cNvCxnSpPr/>
          <p:nvPr/>
        </p:nvCxnSpPr>
        <p:spPr>
          <a:xfrm>
            <a:off x="206756" y="363565"/>
            <a:ext cx="1993900" cy="0"/>
          </a:xfrm>
          <a:prstGeom prst="line">
            <a:avLst/>
          </a:prstGeom>
          <a:noFill/>
          <a:ln w="6350" cap="flat" cmpd="sng" algn="ctr">
            <a:solidFill>
              <a:srgbClr val="EEB131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908461C-EC21-48D6-8E48-59094946B426}"/>
              </a:ext>
            </a:extLst>
          </p:cNvPr>
          <p:cNvSpPr txBox="1"/>
          <p:nvPr/>
        </p:nvSpPr>
        <p:spPr>
          <a:xfrm>
            <a:off x="127930" y="92483"/>
            <a:ext cx="2182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쌀가격</a:t>
            </a:r>
            <a:r>
              <a:rPr lang="ko-KR" altLang="en-US" sz="14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Arial"/>
                <a:ea typeface="나눔스퀘어라운드 Regular"/>
              </a:rPr>
              <a:t> 예측 모델 개선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3D873A-0D01-454E-A8D3-39C4A210E0D3}"/>
              </a:ext>
            </a:extLst>
          </p:cNvPr>
          <p:cNvSpPr txBox="1"/>
          <p:nvPr/>
        </p:nvSpPr>
        <p:spPr>
          <a:xfrm>
            <a:off x="149048" y="391493"/>
            <a:ext cx="4363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2</a:t>
            </a:r>
            <a:endParaRPr lang="ko-KR" altLang="en-US" sz="3200" b="1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EED0AA"/>
              </a:solidFill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01FF7-E7E0-4020-A478-CA4405B7A16D}"/>
              </a:ext>
            </a:extLst>
          </p:cNvPr>
          <p:cNvSpPr txBox="1"/>
          <p:nvPr/>
        </p:nvSpPr>
        <p:spPr>
          <a:xfrm>
            <a:off x="678653" y="400260"/>
            <a:ext cx="14927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EED0AA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문제정의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5DE0C80-28F9-4E7E-A6E0-B9B321FE0DA5}"/>
              </a:ext>
            </a:extLst>
          </p:cNvPr>
          <p:cNvSpPr/>
          <p:nvPr/>
        </p:nvSpPr>
        <p:spPr>
          <a:xfrm>
            <a:off x="1621850" y="4194583"/>
            <a:ext cx="1665514" cy="1665514"/>
          </a:xfrm>
          <a:prstGeom prst="ellipse">
            <a:avLst/>
          </a:prstGeom>
          <a:blipFill dpi="0" rotWithShape="1">
            <a:blip r:embed="rId3">
              <a:alphaModFix amt="50000"/>
            </a:blip>
            <a:srcRect/>
            <a:stretch>
              <a:fillRect/>
            </a:stretch>
          </a:blip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7CD35CA-8720-4588-9BCA-A980D57BA163}"/>
              </a:ext>
            </a:extLst>
          </p:cNvPr>
          <p:cNvSpPr/>
          <p:nvPr/>
        </p:nvSpPr>
        <p:spPr>
          <a:xfrm>
            <a:off x="3739243" y="4920343"/>
            <a:ext cx="1665514" cy="1665514"/>
          </a:xfrm>
          <a:prstGeom prst="ellipse">
            <a:avLst/>
          </a:prstGeom>
          <a:blipFill dpi="0" rotWithShape="1">
            <a:blip r:embed="rId4">
              <a:alphaModFix amt="50000"/>
            </a:blip>
            <a:srcRect/>
            <a:stretch>
              <a:fillRect l="-5000" t="-1000" r="-5000"/>
            </a:stretch>
          </a:blip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48048058-9DD8-4F7A-A925-FCD25339ADF7}"/>
              </a:ext>
            </a:extLst>
          </p:cNvPr>
          <p:cNvSpPr/>
          <p:nvPr/>
        </p:nvSpPr>
        <p:spPr>
          <a:xfrm>
            <a:off x="5802646" y="4120243"/>
            <a:ext cx="1665514" cy="1665514"/>
          </a:xfrm>
          <a:prstGeom prst="ellipse">
            <a:avLst/>
          </a:prstGeom>
          <a:blipFill>
            <a:blip r:embed="rId5">
              <a:alphaModFix amt="50000"/>
            </a:blip>
            <a:stretch>
              <a:fillRect l="-5000" t="-1000" r="-5000"/>
            </a:stretch>
          </a:blip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2C77DBE-6FEA-44C8-9F39-E05E6762D6D4}"/>
              </a:ext>
            </a:extLst>
          </p:cNvPr>
          <p:cNvSpPr/>
          <p:nvPr/>
        </p:nvSpPr>
        <p:spPr>
          <a:xfrm>
            <a:off x="1690998" y="4696498"/>
            <a:ext cx="1524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쌀 가공 </a:t>
            </a:r>
            <a:endParaRPr lang="en-US" altLang="ko-KR" sz="20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2000" b="1" spc="-150" dirty="0" err="1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산업군</a:t>
            </a:r>
            <a:r>
              <a:rPr lang="ko-KR" altLang="en-US" sz="20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 종사자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636055B-301B-4869-A6D8-617E7711A3C6}"/>
              </a:ext>
            </a:extLst>
          </p:cNvPr>
          <p:cNvSpPr/>
          <p:nvPr/>
        </p:nvSpPr>
        <p:spPr>
          <a:xfrm>
            <a:off x="3908834" y="5514591"/>
            <a:ext cx="14959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유통업자 </a:t>
            </a:r>
            <a:endParaRPr lang="ko-KR" altLang="en-US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F6DC129-2B4F-4967-AC5D-B62BA577B6C9}"/>
              </a:ext>
            </a:extLst>
          </p:cNvPr>
          <p:cNvSpPr/>
          <p:nvPr/>
        </p:nvSpPr>
        <p:spPr>
          <a:xfrm>
            <a:off x="5987629" y="4537501"/>
            <a:ext cx="12955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해외 농업</a:t>
            </a:r>
            <a:endParaRPr lang="en-US" altLang="ko-KR" sz="2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  <a:p>
            <a:pPr algn="ctr"/>
            <a:r>
              <a:rPr lang="ko-KR" altLang="en-US" sz="2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 관계자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A11115E-285F-4896-9D74-F52756E934AE}"/>
              </a:ext>
            </a:extLst>
          </p:cNvPr>
          <p:cNvSpPr/>
          <p:nvPr/>
        </p:nvSpPr>
        <p:spPr>
          <a:xfrm>
            <a:off x="1577863" y="2099827"/>
            <a:ext cx="1665514" cy="1665514"/>
          </a:xfrm>
          <a:prstGeom prst="ellipse">
            <a:avLst/>
          </a:prstGeom>
          <a:blipFill dpi="0" rotWithShape="1">
            <a:blip r:embed="rId6">
              <a:alphaModFix amt="50000"/>
            </a:blip>
            <a:srcRect/>
            <a:stretch>
              <a:fillRect/>
            </a:stretch>
          </a:blip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C42F6F2A-2BD3-43A8-805D-57FB00097A2D}"/>
              </a:ext>
            </a:extLst>
          </p:cNvPr>
          <p:cNvSpPr/>
          <p:nvPr/>
        </p:nvSpPr>
        <p:spPr>
          <a:xfrm>
            <a:off x="3739243" y="1176634"/>
            <a:ext cx="1665514" cy="1665514"/>
          </a:xfrm>
          <a:prstGeom prst="ellipse">
            <a:avLst/>
          </a:prstGeom>
          <a:blipFill dpi="0" rotWithShape="1">
            <a:blip r:embed="rId7">
              <a:alphaModFix amt="50000"/>
            </a:blip>
            <a:srcRect/>
            <a:stretch>
              <a:fillRect l="-5000" t="-1000" r="-5000"/>
            </a:stretch>
          </a:blip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590978B2-EEA6-4A7D-BAAA-94F2907EF8FE}"/>
              </a:ext>
            </a:extLst>
          </p:cNvPr>
          <p:cNvSpPr/>
          <p:nvPr/>
        </p:nvSpPr>
        <p:spPr>
          <a:xfrm>
            <a:off x="5704284" y="1915885"/>
            <a:ext cx="1665514" cy="1665514"/>
          </a:xfrm>
          <a:prstGeom prst="ellipse">
            <a:avLst/>
          </a:prstGeom>
          <a:blipFill>
            <a:blip r:embed="rId8">
              <a:alphaModFix amt="50000"/>
            </a:blip>
            <a:stretch>
              <a:fillRect l="-5000" t="-1000" r="-5000"/>
            </a:stretch>
          </a:blipFill>
          <a:ln w="3175">
            <a:solidFill>
              <a:srgbClr val="48332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C6A390E-B5B0-439C-8AB2-55862646AFD1}"/>
              </a:ext>
            </a:extLst>
          </p:cNvPr>
          <p:cNvSpPr/>
          <p:nvPr/>
        </p:nvSpPr>
        <p:spPr>
          <a:xfrm>
            <a:off x="2013453" y="2701751"/>
            <a:ext cx="8002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농민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55BBF8C-E345-4B53-A755-DBED939799D2}"/>
              </a:ext>
            </a:extLst>
          </p:cNvPr>
          <p:cNvSpPr/>
          <p:nvPr/>
        </p:nvSpPr>
        <p:spPr>
          <a:xfrm>
            <a:off x="4174833" y="1778558"/>
            <a:ext cx="80021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정부</a:t>
            </a:r>
            <a:endParaRPr lang="en-US" altLang="ko-KR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  <a:p>
            <a:pPr algn="ctr"/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(</a:t>
            </a:r>
            <a:r>
              <a:rPr lang="ko-KR" altLang="en-US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및 야당</a:t>
            </a:r>
            <a:r>
              <a:rPr lang="en-US" altLang="ko-KR" sz="14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)</a:t>
            </a:r>
            <a:endParaRPr lang="ko-KR" altLang="en-US" sz="1400" b="1" spc="-150" dirty="0">
              <a:ln>
                <a:solidFill>
                  <a:srgbClr val="113740">
                    <a:alpha val="0"/>
                  </a:srgbClr>
                </a:solidFill>
              </a:ln>
              <a:solidFill>
                <a:srgbClr val="48332D"/>
              </a:solidFill>
              <a:latin typeface="Arial"/>
              <a:ea typeface="나눔스퀘어라운드 Regular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77A15D0-8DF7-4C8F-A489-34679A673FE4}"/>
              </a:ext>
            </a:extLst>
          </p:cNvPr>
          <p:cNvSpPr/>
          <p:nvPr/>
        </p:nvSpPr>
        <p:spPr>
          <a:xfrm>
            <a:off x="6009229" y="2510133"/>
            <a:ext cx="11079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b="1" spc="-150" dirty="0">
                <a:ln>
                  <a:solidFill>
                    <a:srgbClr val="113740">
                      <a:alpha val="0"/>
                    </a:srgbClr>
                  </a:solidFill>
                </a:ln>
                <a:solidFill>
                  <a:srgbClr val="48332D"/>
                </a:solidFill>
                <a:latin typeface="Arial"/>
                <a:ea typeface="나눔스퀘어라운드 Regular"/>
              </a:rPr>
              <a:t>소비자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BDB2214-FF33-417B-9A7A-A07D79BA0E37}"/>
              </a:ext>
            </a:extLst>
          </p:cNvPr>
          <p:cNvCxnSpPr>
            <a:cxnSpLocks/>
          </p:cNvCxnSpPr>
          <p:nvPr/>
        </p:nvCxnSpPr>
        <p:spPr>
          <a:xfrm flipV="1">
            <a:off x="3040740" y="1915885"/>
            <a:ext cx="571046" cy="243909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2A514413-FCC4-444E-9EF5-987B1126DFB5}"/>
              </a:ext>
            </a:extLst>
          </p:cNvPr>
          <p:cNvCxnSpPr>
            <a:cxnSpLocks/>
          </p:cNvCxnSpPr>
          <p:nvPr/>
        </p:nvCxnSpPr>
        <p:spPr>
          <a:xfrm flipH="1">
            <a:off x="3169055" y="2077989"/>
            <a:ext cx="498598" cy="207899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6B08C910-161C-439F-A4C3-98C1D013F63E}"/>
              </a:ext>
            </a:extLst>
          </p:cNvPr>
          <p:cNvCxnSpPr>
            <a:cxnSpLocks/>
          </p:cNvCxnSpPr>
          <p:nvPr/>
        </p:nvCxnSpPr>
        <p:spPr>
          <a:xfrm flipH="1">
            <a:off x="2972927" y="2772255"/>
            <a:ext cx="1066277" cy="1469330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4913DAAC-84DF-4F8A-A6BB-3A61F63A4195}"/>
              </a:ext>
            </a:extLst>
          </p:cNvPr>
          <p:cNvCxnSpPr>
            <a:cxnSpLocks/>
          </p:cNvCxnSpPr>
          <p:nvPr/>
        </p:nvCxnSpPr>
        <p:spPr>
          <a:xfrm flipH="1">
            <a:off x="4466370" y="2940379"/>
            <a:ext cx="1" cy="1895454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E740101B-954E-41FC-BEA7-98E574157B28}"/>
              </a:ext>
            </a:extLst>
          </p:cNvPr>
          <p:cNvCxnSpPr>
            <a:cxnSpLocks/>
          </p:cNvCxnSpPr>
          <p:nvPr/>
        </p:nvCxnSpPr>
        <p:spPr>
          <a:xfrm>
            <a:off x="5478692" y="2047034"/>
            <a:ext cx="278670" cy="196866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F5DC1BE8-3097-4B42-BEE1-5388DC914B1E}"/>
              </a:ext>
            </a:extLst>
          </p:cNvPr>
          <p:cNvCxnSpPr>
            <a:cxnSpLocks/>
          </p:cNvCxnSpPr>
          <p:nvPr/>
        </p:nvCxnSpPr>
        <p:spPr>
          <a:xfrm>
            <a:off x="5117863" y="2771743"/>
            <a:ext cx="869766" cy="1348500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3EAD2EFE-6B33-41E9-BE21-A80B57177E73}"/>
              </a:ext>
            </a:extLst>
          </p:cNvPr>
          <p:cNvCxnSpPr>
            <a:cxnSpLocks/>
          </p:cNvCxnSpPr>
          <p:nvPr/>
        </p:nvCxnSpPr>
        <p:spPr>
          <a:xfrm>
            <a:off x="2200656" y="3845173"/>
            <a:ext cx="0" cy="275070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093829C2-23A4-4BBE-8D85-3ECBDFB4920E}"/>
              </a:ext>
            </a:extLst>
          </p:cNvPr>
          <p:cNvCxnSpPr>
            <a:cxnSpLocks/>
          </p:cNvCxnSpPr>
          <p:nvPr/>
        </p:nvCxnSpPr>
        <p:spPr>
          <a:xfrm>
            <a:off x="3125942" y="3490271"/>
            <a:ext cx="1212789" cy="1343765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F652A25E-0DC2-4FC7-9CBE-B1356F5EE899}"/>
              </a:ext>
            </a:extLst>
          </p:cNvPr>
          <p:cNvCxnSpPr>
            <a:cxnSpLocks/>
          </p:cNvCxnSpPr>
          <p:nvPr/>
        </p:nvCxnSpPr>
        <p:spPr>
          <a:xfrm flipV="1">
            <a:off x="3487611" y="3119146"/>
            <a:ext cx="2158933" cy="38348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BB6083B6-6CB6-451E-A1B2-60F5B0516300}"/>
              </a:ext>
            </a:extLst>
          </p:cNvPr>
          <p:cNvCxnSpPr>
            <a:cxnSpLocks/>
          </p:cNvCxnSpPr>
          <p:nvPr/>
        </p:nvCxnSpPr>
        <p:spPr>
          <a:xfrm>
            <a:off x="3373569" y="3250760"/>
            <a:ext cx="2527056" cy="943823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B8552CE8-B332-4D5A-9A4C-5B312468CCB2}"/>
              </a:ext>
            </a:extLst>
          </p:cNvPr>
          <p:cNvCxnSpPr>
            <a:cxnSpLocks/>
          </p:cNvCxnSpPr>
          <p:nvPr/>
        </p:nvCxnSpPr>
        <p:spPr>
          <a:xfrm flipV="1">
            <a:off x="2325959" y="3845173"/>
            <a:ext cx="13191" cy="262237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EA58506F-166F-490A-A2DD-57D21EC634A0}"/>
              </a:ext>
            </a:extLst>
          </p:cNvPr>
          <p:cNvCxnSpPr>
            <a:cxnSpLocks/>
          </p:cNvCxnSpPr>
          <p:nvPr/>
        </p:nvCxnSpPr>
        <p:spPr>
          <a:xfrm>
            <a:off x="3371695" y="5121854"/>
            <a:ext cx="295958" cy="178165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FA28252D-8E3F-46AD-AD7A-846F4DC90418}"/>
              </a:ext>
            </a:extLst>
          </p:cNvPr>
          <p:cNvCxnSpPr>
            <a:cxnSpLocks/>
          </p:cNvCxnSpPr>
          <p:nvPr/>
        </p:nvCxnSpPr>
        <p:spPr>
          <a:xfrm flipV="1">
            <a:off x="3350255" y="3312536"/>
            <a:ext cx="2354029" cy="1429642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E2900F4F-CA94-43CB-8996-5FCBEA322900}"/>
              </a:ext>
            </a:extLst>
          </p:cNvPr>
          <p:cNvCxnSpPr>
            <a:cxnSpLocks/>
          </p:cNvCxnSpPr>
          <p:nvPr/>
        </p:nvCxnSpPr>
        <p:spPr>
          <a:xfrm flipV="1">
            <a:off x="3373569" y="4397241"/>
            <a:ext cx="2515698" cy="476473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5B8E252D-F603-4A93-B310-253B5FC28D96}"/>
              </a:ext>
            </a:extLst>
          </p:cNvPr>
          <p:cNvCxnSpPr>
            <a:cxnSpLocks/>
          </p:cNvCxnSpPr>
          <p:nvPr/>
        </p:nvCxnSpPr>
        <p:spPr>
          <a:xfrm flipH="1" flipV="1">
            <a:off x="3350255" y="5460194"/>
            <a:ext cx="326616" cy="170542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00B47137-0621-4DD4-8BA4-B938E3752A5F}"/>
              </a:ext>
            </a:extLst>
          </p:cNvPr>
          <p:cNvCxnSpPr>
            <a:cxnSpLocks/>
          </p:cNvCxnSpPr>
          <p:nvPr/>
        </p:nvCxnSpPr>
        <p:spPr>
          <a:xfrm flipH="1" flipV="1">
            <a:off x="3074791" y="3622247"/>
            <a:ext cx="1135780" cy="1235104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3E3A28AB-F540-41AC-952C-BE608F3FA016}"/>
              </a:ext>
            </a:extLst>
          </p:cNvPr>
          <p:cNvCxnSpPr>
            <a:cxnSpLocks/>
          </p:cNvCxnSpPr>
          <p:nvPr/>
        </p:nvCxnSpPr>
        <p:spPr>
          <a:xfrm flipH="1" flipV="1">
            <a:off x="4665985" y="2963362"/>
            <a:ext cx="11646" cy="1870674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FECD2143-BADC-4F15-93D7-BFACAE1126BC}"/>
              </a:ext>
            </a:extLst>
          </p:cNvPr>
          <p:cNvCxnSpPr>
            <a:cxnSpLocks/>
          </p:cNvCxnSpPr>
          <p:nvPr/>
        </p:nvCxnSpPr>
        <p:spPr>
          <a:xfrm flipV="1">
            <a:off x="5353957" y="5075001"/>
            <a:ext cx="403405" cy="178589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7E49066A-4EF7-4469-9D3F-AD0C954573B3}"/>
              </a:ext>
            </a:extLst>
          </p:cNvPr>
          <p:cNvCxnSpPr>
            <a:cxnSpLocks/>
          </p:cNvCxnSpPr>
          <p:nvPr/>
        </p:nvCxnSpPr>
        <p:spPr>
          <a:xfrm flipV="1">
            <a:off x="5111159" y="3336261"/>
            <a:ext cx="720764" cy="1666919"/>
          </a:xfrm>
          <a:prstGeom prst="straightConnector1">
            <a:avLst/>
          </a:prstGeom>
          <a:ln w="19050">
            <a:solidFill>
              <a:srgbClr val="48332D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B046B30E-62F2-4EA5-B3CB-666009203104}"/>
              </a:ext>
            </a:extLst>
          </p:cNvPr>
          <p:cNvCxnSpPr>
            <a:cxnSpLocks/>
          </p:cNvCxnSpPr>
          <p:nvPr/>
        </p:nvCxnSpPr>
        <p:spPr>
          <a:xfrm flipH="1">
            <a:off x="5417914" y="5226909"/>
            <a:ext cx="339448" cy="139022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53085F8E-24A1-41BF-9811-F8DF599AAE5C}"/>
              </a:ext>
            </a:extLst>
          </p:cNvPr>
          <p:cNvCxnSpPr>
            <a:cxnSpLocks/>
          </p:cNvCxnSpPr>
          <p:nvPr/>
        </p:nvCxnSpPr>
        <p:spPr>
          <a:xfrm flipH="1" flipV="1">
            <a:off x="3283817" y="3314771"/>
            <a:ext cx="2605450" cy="939056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C4D34BA5-6596-449B-9A91-5DAF4A4439EE}"/>
              </a:ext>
            </a:extLst>
          </p:cNvPr>
          <p:cNvCxnSpPr>
            <a:cxnSpLocks/>
          </p:cNvCxnSpPr>
          <p:nvPr/>
        </p:nvCxnSpPr>
        <p:spPr>
          <a:xfrm flipH="1">
            <a:off x="3353369" y="4353462"/>
            <a:ext cx="2437120" cy="438600"/>
          </a:xfrm>
          <a:prstGeom prst="straightConnector1">
            <a:avLst/>
          </a:prstGeom>
          <a:ln w="19050">
            <a:solidFill>
              <a:srgbClr val="48332D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2F424455-5149-4152-97ED-DAE56B868ED6}"/>
              </a:ext>
            </a:extLst>
          </p:cNvPr>
          <p:cNvCxnSpPr>
            <a:cxnSpLocks/>
          </p:cNvCxnSpPr>
          <p:nvPr/>
        </p:nvCxnSpPr>
        <p:spPr>
          <a:xfrm flipH="1" flipV="1">
            <a:off x="5477061" y="1856386"/>
            <a:ext cx="353976" cy="235606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E88D9465-7C5A-4F7B-9E6A-B1B8EA7B172E}"/>
              </a:ext>
            </a:extLst>
          </p:cNvPr>
          <p:cNvCxnSpPr>
            <a:cxnSpLocks/>
          </p:cNvCxnSpPr>
          <p:nvPr/>
        </p:nvCxnSpPr>
        <p:spPr>
          <a:xfrm>
            <a:off x="6537041" y="3649497"/>
            <a:ext cx="0" cy="434195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6808DD7C-3100-423E-BE57-EFBB09915726}"/>
              </a:ext>
            </a:extLst>
          </p:cNvPr>
          <p:cNvCxnSpPr>
            <a:cxnSpLocks/>
          </p:cNvCxnSpPr>
          <p:nvPr/>
        </p:nvCxnSpPr>
        <p:spPr>
          <a:xfrm flipV="1">
            <a:off x="6635402" y="3640286"/>
            <a:ext cx="0" cy="437875"/>
          </a:xfrm>
          <a:prstGeom prst="straightConnector1">
            <a:avLst/>
          </a:prstGeom>
          <a:ln w="19050">
            <a:solidFill>
              <a:srgbClr val="4833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화살표 연결선 100">
            <a:extLst>
              <a:ext uri="{FF2B5EF4-FFF2-40B4-BE49-F238E27FC236}">
                <a16:creationId xmlns:a16="http://schemas.microsoft.com/office/drawing/2014/main" id="{F430E406-9AE4-49FD-9AF1-5EE054176877}"/>
              </a:ext>
            </a:extLst>
          </p:cNvPr>
          <p:cNvCxnSpPr>
            <a:cxnSpLocks/>
          </p:cNvCxnSpPr>
          <p:nvPr/>
        </p:nvCxnSpPr>
        <p:spPr>
          <a:xfrm flipV="1">
            <a:off x="5263559" y="3488661"/>
            <a:ext cx="720764" cy="1666919"/>
          </a:xfrm>
          <a:prstGeom prst="straightConnector1">
            <a:avLst/>
          </a:prstGeom>
          <a:ln w="19050">
            <a:solidFill>
              <a:srgbClr val="48332D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688876D5-6773-4702-8F8A-4EF2E79C6AA5}"/>
              </a:ext>
            </a:extLst>
          </p:cNvPr>
          <p:cNvCxnSpPr>
            <a:cxnSpLocks/>
          </p:cNvCxnSpPr>
          <p:nvPr/>
        </p:nvCxnSpPr>
        <p:spPr>
          <a:xfrm flipV="1">
            <a:off x="3487611" y="3206594"/>
            <a:ext cx="2158933" cy="38348"/>
          </a:xfrm>
          <a:prstGeom prst="straightConnector1">
            <a:avLst/>
          </a:prstGeom>
          <a:ln w="19050">
            <a:solidFill>
              <a:srgbClr val="48332D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CCCEDE74-317C-47DD-B412-049788C5BD65}"/>
              </a:ext>
            </a:extLst>
          </p:cNvPr>
          <p:cNvCxnSpPr>
            <a:cxnSpLocks/>
          </p:cNvCxnSpPr>
          <p:nvPr/>
        </p:nvCxnSpPr>
        <p:spPr>
          <a:xfrm flipV="1">
            <a:off x="3328438" y="3235238"/>
            <a:ext cx="2354029" cy="1429642"/>
          </a:xfrm>
          <a:prstGeom prst="straightConnector1">
            <a:avLst/>
          </a:prstGeom>
          <a:ln w="19050">
            <a:solidFill>
              <a:srgbClr val="48332D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F481F5F4-4C19-4A81-9880-4BD1C7AD2F04}"/>
              </a:ext>
            </a:extLst>
          </p:cNvPr>
          <p:cNvCxnSpPr>
            <a:cxnSpLocks/>
          </p:cNvCxnSpPr>
          <p:nvPr/>
        </p:nvCxnSpPr>
        <p:spPr>
          <a:xfrm>
            <a:off x="5072435" y="2826411"/>
            <a:ext cx="869766" cy="1348500"/>
          </a:xfrm>
          <a:prstGeom prst="straightConnector1">
            <a:avLst/>
          </a:prstGeom>
          <a:ln w="19050">
            <a:solidFill>
              <a:srgbClr val="48332D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331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3031</TotalTime>
  <Words>3612</Words>
  <Application>Microsoft Office PowerPoint</Application>
  <PresentationFormat>화면 슬라이드 쇼(4:3)</PresentationFormat>
  <Paragraphs>848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43" baseType="lpstr">
      <vt:lpstr>맑은 고딕</vt:lpstr>
      <vt:lpstr>DX시인과나</vt:lpstr>
      <vt:lpstr>Cambria Math</vt:lpstr>
      <vt:lpstr>210 맨발의청춘 R</vt:lpstr>
      <vt:lpstr>210 맨발의청춘 L</vt:lpstr>
      <vt:lpstr>Calibri Light</vt:lpstr>
      <vt:lpstr>Arial</vt:lpstr>
      <vt:lpstr>Calibri</vt:lpstr>
      <vt:lpstr>조선일보명조</vt:lpstr>
      <vt:lpstr>더페이스샵 잉크립퀴드체</vt:lpstr>
      <vt:lpstr>나눔바른고딕</vt:lpstr>
      <vt:lpstr>나눔스퀘어라운드 Regular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문정연(사회과학부)</dc:creator>
  <cp:lastModifiedBy>문정연(사회과학부)</cp:lastModifiedBy>
  <cp:revision>49</cp:revision>
  <dcterms:created xsi:type="dcterms:W3CDTF">2018-12-10T07:57:18Z</dcterms:created>
  <dcterms:modified xsi:type="dcterms:W3CDTF">2018-12-13T04:31:05Z</dcterms:modified>
</cp:coreProperties>
</file>

<file path=docProps/thumbnail.jpeg>
</file>